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671" r:id="rId3"/>
    <p:sldId id="703" r:id="rId4"/>
    <p:sldId id="704" r:id="rId5"/>
    <p:sldId id="705" r:id="rId6"/>
    <p:sldId id="685" r:id="rId7"/>
    <p:sldId id="707" r:id="rId8"/>
    <p:sldId id="706" r:id="rId9"/>
    <p:sldId id="708" r:id="rId10"/>
    <p:sldId id="686" r:id="rId11"/>
    <p:sldId id="709" r:id="rId12"/>
    <p:sldId id="710" r:id="rId13"/>
    <p:sldId id="711" r:id="rId14"/>
    <p:sldId id="71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2633"/>
    <a:srgbClr val="D4B254"/>
    <a:srgbClr val="D4B86A"/>
    <a:srgbClr val="2A6171"/>
    <a:srgbClr val="D43333"/>
    <a:srgbClr val="333333"/>
    <a:srgbClr val="6474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66"/>
    <p:restoredTop sz="94582"/>
  </p:normalViewPr>
  <p:slideViewPr>
    <p:cSldViewPr snapToGrid="0">
      <p:cViewPr varScale="1">
        <p:scale>
          <a:sx n="104" d="100"/>
          <a:sy n="104" d="100"/>
        </p:scale>
        <p:origin x="232"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close up of a person&#10;&#10;AI-generated content may be incorrect.">
            <a:extLst>
              <a:ext uri="{FF2B5EF4-FFF2-40B4-BE49-F238E27FC236}">
                <a16:creationId xmlns:a16="http://schemas.microsoft.com/office/drawing/2014/main" id="{C497FD46-A1CD-8C89-2C47-AE48B5D4971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4557606-5396-72C0-4CAB-FCB1180A4F62}"/>
              </a:ext>
            </a:extLst>
          </p:cNvPr>
          <p:cNvSpPr>
            <a:spLocks noGrp="1"/>
          </p:cNvSpPr>
          <p:nvPr>
            <p:ph type="ctrTitle"/>
          </p:nvPr>
        </p:nvSpPr>
        <p:spPr>
          <a:xfrm>
            <a:off x="1524000" y="1122363"/>
            <a:ext cx="9144000" cy="2387600"/>
          </a:xfrm>
        </p:spPr>
        <p:txBody>
          <a:bodyPr anchor="b"/>
          <a:lstStyle>
            <a:lvl1pPr algn="ctr">
              <a:defRPr sz="6000" b="1">
                <a:solidFill>
                  <a:srgbClr val="D4B86A"/>
                </a:solidFill>
                <a:latin typeface="Barlow" pitchFamily="2" charset="77"/>
                <a:cs typeface="Suranna" panose="020006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776D47F2-5ACB-46A4-81E6-D3A05D12EAB6}"/>
              </a:ext>
            </a:extLst>
          </p:cNvPr>
          <p:cNvSpPr>
            <a:spLocks noGrp="1"/>
          </p:cNvSpPr>
          <p:nvPr>
            <p:ph type="subTitle" idx="1"/>
          </p:nvPr>
        </p:nvSpPr>
        <p:spPr>
          <a:xfrm>
            <a:off x="1524000" y="3602038"/>
            <a:ext cx="9144000" cy="1655762"/>
          </a:xfrm>
        </p:spPr>
        <p:txBody>
          <a:bodyPr/>
          <a:lstStyle>
            <a:lvl1pPr marL="0" indent="0" algn="ctr">
              <a:buNone/>
              <a:defRPr sz="2400">
                <a:solidFill>
                  <a:srgbClr val="D4B86A"/>
                </a:solidFill>
                <a:latin typeface="Barlow" pitchFamily="2" charset="77"/>
                <a:cs typeface="Suranna" panose="02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7A3C8B0-C8F8-604E-9E54-5B4C61D649D5}"/>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5" name="Footer Placeholder 4">
            <a:extLst>
              <a:ext uri="{FF2B5EF4-FFF2-40B4-BE49-F238E27FC236}">
                <a16:creationId xmlns:a16="http://schemas.microsoft.com/office/drawing/2014/main" id="{152C1119-12D1-3673-4F58-5FA0DE63A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BA4DB-3C01-B663-6B69-196BDA42FF19}"/>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858049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A white and brown rectangle with a brown border&#10;&#10;AI-generated content may be incorrect.">
            <a:extLst>
              <a:ext uri="{FF2B5EF4-FFF2-40B4-BE49-F238E27FC236}">
                <a16:creationId xmlns:a16="http://schemas.microsoft.com/office/drawing/2014/main" id="{FC7DCC89-DA12-318B-B1E5-CA91EBD6124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7765ACB-3F4D-D3E0-7278-6D7677E57163}"/>
              </a:ext>
            </a:extLst>
          </p:cNvPr>
          <p:cNvSpPr>
            <a:spLocks noGrp="1"/>
          </p:cNvSpPr>
          <p:nvPr>
            <p:ph type="title"/>
          </p:nvPr>
        </p:nvSpPr>
        <p:spPr>
          <a:xfrm>
            <a:off x="838200" y="300892"/>
            <a:ext cx="10515600" cy="943170"/>
          </a:xfrm>
        </p:spPr>
        <p:txBody>
          <a:bodyPr/>
          <a:lstStyle>
            <a:lvl1pPr>
              <a:defRPr b="1">
                <a:solidFill>
                  <a:srgbClr val="D4B86A"/>
                </a:solidFill>
                <a:latin typeface="Barlow" pitchFamily="2" charset="77"/>
                <a:cs typeface="Suranna" panose="02000600000000000000"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52BEAC4-622B-D5C3-7868-F474E7B4126B}"/>
              </a:ext>
            </a:extLst>
          </p:cNvPr>
          <p:cNvSpPr>
            <a:spLocks noGrp="1"/>
          </p:cNvSpPr>
          <p:nvPr>
            <p:ph idx="1"/>
          </p:nvPr>
        </p:nvSpPr>
        <p:spPr>
          <a:xfrm>
            <a:off x="838200" y="1996440"/>
            <a:ext cx="10515600" cy="3733800"/>
          </a:xfrm>
        </p:spPr>
        <p:txBody>
          <a:bodyPr/>
          <a:lstStyle>
            <a:lvl1pPr algn="just">
              <a:lnSpc>
                <a:spcPct val="150000"/>
              </a:lnSpc>
              <a:defRPr b="0">
                <a:solidFill>
                  <a:srgbClr val="333333"/>
                </a:solidFill>
                <a:latin typeface="Barlow" pitchFamily="2" charset="77"/>
                <a:cs typeface="Suranna" panose="02000600000000000000" pitchFamily="2" charset="0"/>
              </a:defRPr>
            </a:lvl1pPr>
            <a:lvl2pPr algn="just">
              <a:lnSpc>
                <a:spcPct val="150000"/>
              </a:lnSpc>
              <a:defRPr b="0">
                <a:solidFill>
                  <a:srgbClr val="333333"/>
                </a:solidFill>
                <a:latin typeface="Barlow" pitchFamily="2" charset="77"/>
                <a:cs typeface="Suranna" panose="02000600000000000000" pitchFamily="2" charset="0"/>
              </a:defRPr>
            </a:lvl2pPr>
            <a:lvl3pPr algn="just">
              <a:lnSpc>
                <a:spcPct val="150000"/>
              </a:lnSpc>
              <a:defRPr b="0">
                <a:solidFill>
                  <a:srgbClr val="333333"/>
                </a:solidFill>
                <a:latin typeface="Barlow" pitchFamily="2" charset="77"/>
                <a:cs typeface="Suranna" panose="02000600000000000000" pitchFamily="2" charset="0"/>
              </a:defRPr>
            </a:lvl3pPr>
            <a:lvl4pPr algn="just">
              <a:lnSpc>
                <a:spcPct val="150000"/>
              </a:lnSpc>
              <a:defRPr b="0">
                <a:solidFill>
                  <a:srgbClr val="333333"/>
                </a:solidFill>
                <a:latin typeface="Barlow" pitchFamily="2" charset="77"/>
                <a:cs typeface="Suranna" panose="02000600000000000000" pitchFamily="2" charset="0"/>
              </a:defRPr>
            </a:lvl4pPr>
            <a:lvl5pPr algn="just">
              <a:lnSpc>
                <a:spcPct val="150000"/>
              </a:lnSpc>
              <a:defRPr b="0">
                <a:solidFill>
                  <a:srgbClr val="333333"/>
                </a:solidFill>
                <a:latin typeface="Barlow" pitchFamily="2" charset="77"/>
                <a:cs typeface="Suranna" panose="020006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FFDDC14-EC42-1540-3074-06F77DED706A}"/>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5" name="Footer Placeholder 4">
            <a:extLst>
              <a:ext uri="{FF2B5EF4-FFF2-40B4-BE49-F238E27FC236}">
                <a16:creationId xmlns:a16="http://schemas.microsoft.com/office/drawing/2014/main" id="{39B2A6D1-A478-C114-192A-DF7F8B844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63F1E-9A86-3CB3-45EC-E03E594CEB2A}"/>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67075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1A45-A58F-EF6E-69B6-0725143941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5929EA-2349-17DC-E6EB-A551080603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FEBCEB-B500-24B1-2931-7025D6E791DB}"/>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5" name="Footer Placeholder 4">
            <a:extLst>
              <a:ext uri="{FF2B5EF4-FFF2-40B4-BE49-F238E27FC236}">
                <a16:creationId xmlns:a16="http://schemas.microsoft.com/office/drawing/2014/main" id="{A50B11F7-1084-EAFB-050F-4A395FEE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7562C-3AB3-D142-D983-DE5BD5390ADE}"/>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92694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0A18-C336-00F4-4FAB-A4B5E97587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9B44A8-3CCC-931C-CF26-1A63330D66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864617-ADFB-B13D-257D-716AA5BE8D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9FC15B-9484-F6DA-8730-F7706F859DD0}"/>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6" name="Footer Placeholder 5">
            <a:extLst>
              <a:ext uri="{FF2B5EF4-FFF2-40B4-BE49-F238E27FC236}">
                <a16:creationId xmlns:a16="http://schemas.microsoft.com/office/drawing/2014/main" id="{F1BE7A1B-9D11-453B-3498-2579006346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A4607-FA8D-F3BC-4273-CDC5AEC59A7B}"/>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80409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14947-3948-E908-859C-1771B363FB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57036-7611-B302-3671-B9F5B497D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D0F8C2-8088-D406-99F4-C0AE3579E6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CB8FCA-73DF-A237-8866-D1EDECB978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69CAAF-5518-8D9E-3492-49659C996D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2177C2-91BB-9B36-92B8-6ECEB2926C2C}"/>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8" name="Footer Placeholder 7">
            <a:extLst>
              <a:ext uri="{FF2B5EF4-FFF2-40B4-BE49-F238E27FC236}">
                <a16:creationId xmlns:a16="http://schemas.microsoft.com/office/drawing/2014/main" id="{E0A689CC-1AEA-9D24-DBDD-F8F998CA64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CD510D-E51C-AB20-8A4C-D1CE26D2EB49}"/>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6912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ECFB-7CE7-1509-EEBF-01CF8FB4F0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41E31A-A23D-50A7-D43B-0C16EE0D85FC}"/>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4" name="Footer Placeholder 3">
            <a:extLst>
              <a:ext uri="{FF2B5EF4-FFF2-40B4-BE49-F238E27FC236}">
                <a16:creationId xmlns:a16="http://schemas.microsoft.com/office/drawing/2014/main" id="{DA2554C4-B7A3-9D04-2A89-DFEAC6D541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EBAC87-57D4-7862-D678-C5BD0CC01F44}"/>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546856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40AE4-3DE4-78CB-0324-4AEFC7E49898}"/>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3" name="Footer Placeholder 2">
            <a:extLst>
              <a:ext uri="{FF2B5EF4-FFF2-40B4-BE49-F238E27FC236}">
                <a16:creationId xmlns:a16="http://schemas.microsoft.com/office/drawing/2014/main" id="{C22785AD-4C41-2335-08F1-02434364BE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FFDFFD-E823-7D5C-49E3-AA58669C603F}"/>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15793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43CA-E8E7-B5CC-AE75-B205058DC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FB900D-D485-8B79-A169-A5133F742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ADF762-EA9D-4AF6-DF95-88A74AD1E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F4878D-093D-4B4D-C9F1-F7F685405978}"/>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6" name="Footer Placeholder 5">
            <a:extLst>
              <a:ext uri="{FF2B5EF4-FFF2-40B4-BE49-F238E27FC236}">
                <a16:creationId xmlns:a16="http://schemas.microsoft.com/office/drawing/2014/main" id="{D78502BC-ACD6-8E9A-3804-E428A3742D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3A07A7-BAB1-754C-9225-9A5CFAE56146}"/>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899680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BE51-9F43-FA66-CC3F-B19857827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95BB4E-C82E-1EC3-0F09-D3A495E179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227141-7EA2-DC90-1068-C0EEF0C5C8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C0477C-F713-C5F1-6FBB-B1C7E14780F4}"/>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6" name="Footer Placeholder 5">
            <a:extLst>
              <a:ext uri="{FF2B5EF4-FFF2-40B4-BE49-F238E27FC236}">
                <a16:creationId xmlns:a16="http://schemas.microsoft.com/office/drawing/2014/main" id="{502D780D-16CD-1CA0-B2F4-4C70098E5E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09442-243D-61FE-82B8-7ADB233D83FB}"/>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31113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36A2-A79F-4887-4308-8BA576C7AE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559662-E82A-602C-C1E2-FB4D1062BC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6DE9EE-7830-94F9-7CC2-4AF2C07EDF05}"/>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5" name="Footer Placeholder 4">
            <a:extLst>
              <a:ext uri="{FF2B5EF4-FFF2-40B4-BE49-F238E27FC236}">
                <a16:creationId xmlns:a16="http://schemas.microsoft.com/office/drawing/2014/main" id="{7F223A95-5E1C-8558-FE9A-4280F67B5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208BB-9BFA-3670-E6DB-30E5D4E11703}"/>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71383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26D73F-EFAE-9D7B-FFDB-8B21588A32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47536-70F4-7E21-6611-0E13DE538F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DF5CE-500C-AB2E-2330-C5CD220555D8}"/>
              </a:ext>
            </a:extLst>
          </p:cNvPr>
          <p:cNvSpPr>
            <a:spLocks noGrp="1"/>
          </p:cNvSpPr>
          <p:nvPr>
            <p:ph type="dt" sz="half" idx="10"/>
          </p:nvPr>
        </p:nvSpPr>
        <p:spPr/>
        <p:txBody>
          <a:bodyPr/>
          <a:lstStyle/>
          <a:p>
            <a:fld id="{3197ACF4-C312-6940-A4A1-B1499B10A552}" type="datetimeFigureOut">
              <a:rPr lang="en-US" smtClean="0"/>
              <a:t>10/8/25</a:t>
            </a:fld>
            <a:endParaRPr lang="en-US"/>
          </a:p>
        </p:txBody>
      </p:sp>
      <p:sp>
        <p:nvSpPr>
          <p:cNvPr id="5" name="Footer Placeholder 4">
            <a:extLst>
              <a:ext uri="{FF2B5EF4-FFF2-40B4-BE49-F238E27FC236}">
                <a16:creationId xmlns:a16="http://schemas.microsoft.com/office/drawing/2014/main" id="{7E8C81A9-6F67-BB7D-6DE2-9E403126F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59527-3698-E46D-5B65-DDF29F2159A3}"/>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096266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9F2275-9BA0-1A84-9EC8-8A65D7B2C2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DA7B4F-B4F9-EDD7-3E58-CE01B04972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D9CAE-691D-A92A-F16C-642F57B8EA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97ACF4-C312-6940-A4A1-B1499B10A552}" type="datetimeFigureOut">
              <a:rPr lang="en-US" smtClean="0"/>
              <a:t>10/8/25</a:t>
            </a:fld>
            <a:endParaRPr lang="en-US"/>
          </a:p>
        </p:txBody>
      </p:sp>
      <p:sp>
        <p:nvSpPr>
          <p:cNvPr id="5" name="Footer Placeholder 4">
            <a:extLst>
              <a:ext uri="{FF2B5EF4-FFF2-40B4-BE49-F238E27FC236}">
                <a16:creationId xmlns:a16="http://schemas.microsoft.com/office/drawing/2014/main" id="{A0D6C218-BDA5-7B52-113C-AD20DAADD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CDB699A-F87B-02CA-D099-F1F9D45326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6B27B9-F219-3A43-B8BB-37D288A74812}" type="slidenum">
              <a:rPr lang="en-US" smtClean="0"/>
              <a:t>‹#›</a:t>
            </a:fld>
            <a:endParaRPr lang="en-US"/>
          </a:p>
        </p:txBody>
      </p:sp>
    </p:spTree>
    <p:extLst>
      <p:ext uri="{BB962C8B-B14F-4D97-AF65-F5344CB8AC3E}">
        <p14:creationId xmlns:p14="http://schemas.microsoft.com/office/powerpoint/2010/main" val="414714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59EE0-8EA7-A354-3AD3-13347DFD0B37}"/>
              </a:ext>
            </a:extLst>
          </p:cNvPr>
          <p:cNvSpPr>
            <a:spLocks noGrp="1"/>
          </p:cNvSpPr>
          <p:nvPr>
            <p:ph type="ctrTitle"/>
          </p:nvPr>
        </p:nvSpPr>
        <p:spPr>
          <a:xfrm>
            <a:off x="1098115" y="2051538"/>
            <a:ext cx="9995770" cy="1668637"/>
          </a:xfrm>
        </p:spPr>
        <p:txBody>
          <a:bodyPr>
            <a:noAutofit/>
          </a:bodyPr>
          <a:lstStyle/>
          <a:p>
            <a:r>
              <a:rPr lang="en-US" sz="6600" spc="300" dirty="0"/>
              <a:t>Living It Out Together</a:t>
            </a:r>
          </a:p>
        </p:txBody>
      </p:sp>
      <p:sp>
        <p:nvSpPr>
          <p:cNvPr id="3" name="Subtitle 2">
            <a:extLst>
              <a:ext uri="{FF2B5EF4-FFF2-40B4-BE49-F238E27FC236}">
                <a16:creationId xmlns:a16="http://schemas.microsoft.com/office/drawing/2014/main" id="{6A06133D-493A-B59C-67C6-70E26462303F}"/>
              </a:ext>
            </a:extLst>
          </p:cNvPr>
          <p:cNvSpPr>
            <a:spLocks noGrp="1"/>
          </p:cNvSpPr>
          <p:nvPr>
            <p:ph type="subTitle" idx="1"/>
          </p:nvPr>
        </p:nvSpPr>
        <p:spPr>
          <a:xfrm>
            <a:off x="1524000" y="3720175"/>
            <a:ext cx="9144000" cy="481447"/>
          </a:xfrm>
        </p:spPr>
        <p:txBody>
          <a:bodyPr/>
          <a:lstStyle/>
          <a:p>
            <a:r>
              <a:rPr lang="en-PH" dirty="0"/>
              <a:t>Mark 2:1-12</a:t>
            </a:r>
          </a:p>
        </p:txBody>
      </p:sp>
    </p:spTree>
    <p:extLst>
      <p:ext uri="{BB962C8B-B14F-4D97-AF65-F5344CB8AC3E}">
        <p14:creationId xmlns:p14="http://schemas.microsoft.com/office/powerpoint/2010/main" val="3819054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76BEF-AD44-18EB-BD9E-EFBA4D61B92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ABAB6E3-0DF3-A039-8C1C-A1474D0AC892}"/>
              </a:ext>
            </a:extLst>
          </p:cNvPr>
          <p:cNvSpPr>
            <a:spLocks noGrp="1"/>
          </p:cNvSpPr>
          <p:nvPr>
            <p:ph type="subTitle" idx="1"/>
          </p:nvPr>
        </p:nvSpPr>
        <p:spPr>
          <a:xfrm>
            <a:off x="1524000" y="3142138"/>
            <a:ext cx="9144000" cy="1100076"/>
          </a:xfrm>
        </p:spPr>
        <p:txBody>
          <a:bodyPr>
            <a:normAutofit fontScale="92500" lnSpcReduction="10000"/>
          </a:bodyPr>
          <a:lstStyle/>
          <a:p>
            <a:r>
              <a:rPr lang="en-PH" sz="4400" dirty="0"/>
              <a:t>If you were stuck and needed help, who's the first person you'd call?</a:t>
            </a:r>
          </a:p>
        </p:txBody>
      </p:sp>
      <p:pic>
        <p:nvPicPr>
          <p:cNvPr id="10" name="Picture 9" descr="A person looking at his phone&#10;&#10;AI-generated content may be incorrect.">
            <a:extLst>
              <a:ext uri="{FF2B5EF4-FFF2-40B4-BE49-F238E27FC236}">
                <a16:creationId xmlns:a16="http://schemas.microsoft.com/office/drawing/2014/main" id="{2AD732FE-4682-A188-83D0-AF74E233E604}"/>
              </a:ext>
            </a:extLst>
          </p:cNvPr>
          <p:cNvPicPr>
            <a:picLocks noChangeAspect="1"/>
          </p:cNvPicPr>
          <p:nvPr/>
        </p:nvPicPr>
        <p:blipFill>
          <a:blip r:embed="rId2"/>
          <a:stretch>
            <a:fillRect/>
          </a:stretch>
        </p:blipFill>
        <p:spPr>
          <a:xfrm>
            <a:off x="545123" y="547671"/>
            <a:ext cx="3102174" cy="20681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570958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A5BC0-50F7-DEFA-25A5-58A2E9CC2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3B758F-C401-ECBB-1305-38EA6EA23683}"/>
              </a:ext>
            </a:extLst>
          </p:cNvPr>
          <p:cNvSpPr>
            <a:spLocks noGrp="1"/>
          </p:cNvSpPr>
          <p:nvPr>
            <p:ph type="ctrTitle"/>
          </p:nvPr>
        </p:nvSpPr>
        <p:spPr>
          <a:xfrm>
            <a:off x="1098115" y="2051538"/>
            <a:ext cx="9995770" cy="1668637"/>
          </a:xfrm>
        </p:spPr>
        <p:txBody>
          <a:bodyPr>
            <a:noAutofit/>
          </a:bodyPr>
          <a:lstStyle/>
          <a:p>
            <a:r>
              <a:rPr lang="en-US" sz="6600" spc="300" dirty="0"/>
              <a:t>Mark 2:1-12</a:t>
            </a:r>
          </a:p>
        </p:txBody>
      </p:sp>
      <p:sp>
        <p:nvSpPr>
          <p:cNvPr id="3" name="Subtitle 2">
            <a:extLst>
              <a:ext uri="{FF2B5EF4-FFF2-40B4-BE49-F238E27FC236}">
                <a16:creationId xmlns:a16="http://schemas.microsoft.com/office/drawing/2014/main" id="{7D08492A-577A-59DF-762C-5C8E565BA171}"/>
              </a:ext>
            </a:extLst>
          </p:cNvPr>
          <p:cNvSpPr>
            <a:spLocks noGrp="1"/>
          </p:cNvSpPr>
          <p:nvPr>
            <p:ph type="subTitle" idx="1"/>
          </p:nvPr>
        </p:nvSpPr>
        <p:spPr>
          <a:xfrm>
            <a:off x="1524000" y="3720175"/>
            <a:ext cx="9144000" cy="481447"/>
          </a:xfrm>
        </p:spPr>
        <p:txBody>
          <a:bodyPr/>
          <a:lstStyle/>
          <a:p>
            <a:r>
              <a:rPr lang="en-PH" dirty="0"/>
              <a:t>Bible Reading</a:t>
            </a:r>
          </a:p>
        </p:txBody>
      </p:sp>
    </p:spTree>
    <p:extLst>
      <p:ext uri="{BB962C8B-B14F-4D97-AF65-F5344CB8AC3E}">
        <p14:creationId xmlns:p14="http://schemas.microsoft.com/office/powerpoint/2010/main" val="343078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885E7-673E-C777-6ECE-528DAC1D2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64A31-0606-2261-894F-32B662945B40}"/>
              </a:ext>
            </a:extLst>
          </p:cNvPr>
          <p:cNvSpPr>
            <a:spLocks noGrp="1"/>
          </p:cNvSpPr>
          <p:nvPr>
            <p:ph type="ctrTitle"/>
          </p:nvPr>
        </p:nvSpPr>
        <p:spPr>
          <a:xfrm>
            <a:off x="1098115" y="2903442"/>
            <a:ext cx="9995770" cy="1051116"/>
          </a:xfrm>
        </p:spPr>
        <p:txBody>
          <a:bodyPr>
            <a:noAutofit/>
          </a:bodyPr>
          <a:lstStyle/>
          <a:p>
            <a:r>
              <a:rPr lang="en-US" sz="6600" spc="300" dirty="0"/>
              <a:t>Imagine</a:t>
            </a:r>
          </a:p>
        </p:txBody>
      </p:sp>
    </p:spTree>
    <p:extLst>
      <p:ext uri="{BB962C8B-B14F-4D97-AF65-F5344CB8AC3E}">
        <p14:creationId xmlns:p14="http://schemas.microsoft.com/office/powerpoint/2010/main" val="1632080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1F45A-EDEC-EB1F-DA9A-F0F5EDFCA8AA}"/>
            </a:ext>
          </a:extLst>
        </p:cNvPr>
        <p:cNvGrpSpPr/>
        <p:nvPr/>
      </p:nvGrpSpPr>
      <p:grpSpPr>
        <a:xfrm>
          <a:off x="0" y="0"/>
          <a:ext cx="0" cy="0"/>
          <a:chOff x="0" y="0"/>
          <a:chExt cx="0" cy="0"/>
        </a:xfrm>
      </p:grpSpPr>
      <p:pic>
        <p:nvPicPr>
          <p:cNvPr id="6" name="Picture 5" descr="A group of men holding a person lying on a blanket&#10;&#10;AI-generated content may be incorrect.">
            <a:extLst>
              <a:ext uri="{FF2B5EF4-FFF2-40B4-BE49-F238E27FC236}">
                <a16:creationId xmlns:a16="http://schemas.microsoft.com/office/drawing/2014/main" id="{3565387F-76A0-D82A-0DDB-2480D39AA552}"/>
              </a:ext>
            </a:extLst>
          </p:cNvPr>
          <p:cNvPicPr>
            <a:picLocks noChangeAspect="1"/>
          </p:cNvPicPr>
          <p:nvPr/>
        </p:nvPicPr>
        <p:blipFill>
          <a:blip r:embed="rId2"/>
          <a:srcRect b="1573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320398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785C5-7D67-673D-1933-F1D45D14F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0A54A-6778-B50A-7B75-20E77B43E269}"/>
              </a:ext>
            </a:extLst>
          </p:cNvPr>
          <p:cNvSpPr>
            <a:spLocks noGrp="1"/>
          </p:cNvSpPr>
          <p:nvPr>
            <p:ph type="title"/>
          </p:nvPr>
        </p:nvSpPr>
        <p:spPr/>
        <p:txBody>
          <a:bodyPr/>
          <a:lstStyle/>
          <a:p>
            <a:r>
              <a:rPr lang="en-PH" dirty="0"/>
              <a:t>Exploring the Passage</a:t>
            </a:r>
          </a:p>
        </p:txBody>
      </p:sp>
      <p:sp>
        <p:nvSpPr>
          <p:cNvPr id="3" name="Content Placeholder 2">
            <a:extLst>
              <a:ext uri="{FF2B5EF4-FFF2-40B4-BE49-F238E27FC236}">
                <a16:creationId xmlns:a16="http://schemas.microsoft.com/office/drawing/2014/main" id="{8B01B23F-9587-8303-1DED-6BA5AE706937}"/>
              </a:ext>
            </a:extLst>
          </p:cNvPr>
          <p:cNvSpPr>
            <a:spLocks noGrp="1"/>
          </p:cNvSpPr>
          <p:nvPr>
            <p:ph idx="1"/>
          </p:nvPr>
        </p:nvSpPr>
        <p:spPr/>
        <p:txBody>
          <a:bodyPr>
            <a:normAutofit fontScale="92500" lnSpcReduction="10000"/>
          </a:bodyPr>
          <a:lstStyle/>
          <a:p>
            <a:pPr marL="0" indent="0">
              <a:buNone/>
            </a:pPr>
            <a:r>
              <a:rPr lang="en-PH" sz="3600" dirty="0"/>
              <a:t>Imagine you're the paralyzed man. You've been stuck on this mat for years. Your four friends show up one day and say, 'We're taking you to Jesus.' What are you thinking? Hopeful? Embarrassed that you need to be carried? Scared to get your hopes up again?</a:t>
            </a:r>
            <a:endParaRPr lang="en-PH" sz="4400" dirty="0"/>
          </a:p>
        </p:txBody>
      </p:sp>
    </p:spTree>
    <p:extLst>
      <p:ext uri="{BB962C8B-B14F-4D97-AF65-F5344CB8AC3E}">
        <p14:creationId xmlns:p14="http://schemas.microsoft.com/office/powerpoint/2010/main" val="540024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F24467-5645-1A61-1314-CEA41B99D5C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men working on a building&#10;&#10;AI-generated content may be incorrect.">
            <a:extLst>
              <a:ext uri="{FF2B5EF4-FFF2-40B4-BE49-F238E27FC236}">
                <a16:creationId xmlns:a16="http://schemas.microsoft.com/office/drawing/2014/main" id="{4198813E-34A0-7949-78C7-8AF2FDABC64B}"/>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4051641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B47AD-8710-4DFE-3015-E2BB332FFD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C8FA2-CA7B-446A-077B-A746B7B20CF6}"/>
              </a:ext>
            </a:extLst>
          </p:cNvPr>
          <p:cNvSpPr>
            <a:spLocks noGrp="1"/>
          </p:cNvSpPr>
          <p:nvPr>
            <p:ph type="title"/>
          </p:nvPr>
        </p:nvSpPr>
        <p:spPr/>
        <p:txBody>
          <a:bodyPr/>
          <a:lstStyle/>
          <a:p>
            <a:r>
              <a:rPr lang="en-PH" dirty="0"/>
              <a:t>Exploring the Passage</a:t>
            </a:r>
          </a:p>
        </p:txBody>
      </p:sp>
      <p:sp>
        <p:nvSpPr>
          <p:cNvPr id="3" name="Content Placeholder 2">
            <a:extLst>
              <a:ext uri="{FF2B5EF4-FFF2-40B4-BE49-F238E27FC236}">
                <a16:creationId xmlns:a16="http://schemas.microsoft.com/office/drawing/2014/main" id="{16870A1E-998B-84CE-9B1E-B2C04BD7BA59}"/>
              </a:ext>
            </a:extLst>
          </p:cNvPr>
          <p:cNvSpPr>
            <a:spLocks noGrp="1"/>
          </p:cNvSpPr>
          <p:nvPr>
            <p:ph idx="1"/>
          </p:nvPr>
        </p:nvSpPr>
        <p:spPr/>
        <p:txBody>
          <a:bodyPr>
            <a:normAutofit fontScale="92500" lnSpcReduction="10000"/>
          </a:bodyPr>
          <a:lstStyle/>
          <a:p>
            <a:pPr marL="0" indent="0">
              <a:buNone/>
            </a:pPr>
            <a:r>
              <a:rPr lang="en-PH" sz="3600" dirty="0"/>
              <a:t>You're up on the roof now, digging through someone's ceiling - tiles and dust falling on people below. The homeowner is probably furious. People are yelling at you. Your friend on the mat is probably mortified. Why don't you stop? What keeps you going?</a:t>
            </a:r>
            <a:endParaRPr lang="en-PH" sz="4400" dirty="0"/>
          </a:p>
        </p:txBody>
      </p:sp>
    </p:spTree>
    <p:extLst>
      <p:ext uri="{BB962C8B-B14F-4D97-AF65-F5344CB8AC3E}">
        <p14:creationId xmlns:p14="http://schemas.microsoft.com/office/powerpoint/2010/main" val="55765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801D1-6AF1-5874-35A2-9299BE40DD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95CC3-ADCC-D279-FC6A-95683B5E3D92}"/>
              </a:ext>
            </a:extLst>
          </p:cNvPr>
          <p:cNvSpPr>
            <a:spLocks noGrp="1"/>
          </p:cNvSpPr>
          <p:nvPr>
            <p:ph type="title"/>
          </p:nvPr>
        </p:nvSpPr>
        <p:spPr/>
        <p:txBody>
          <a:bodyPr/>
          <a:lstStyle/>
          <a:p>
            <a:r>
              <a:rPr lang="en-PH" dirty="0"/>
              <a:t>Exploring the Passage</a:t>
            </a:r>
          </a:p>
        </p:txBody>
      </p:sp>
      <p:sp>
        <p:nvSpPr>
          <p:cNvPr id="3" name="Content Placeholder 2">
            <a:extLst>
              <a:ext uri="{FF2B5EF4-FFF2-40B4-BE49-F238E27FC236}">
                <a16:creationId xmlns:a16="http://schemas.microsoft.com/office/drawing/2014/main" id="{A2D04E21-AEA6-CBCA-8797-04A4EAE1E404}"/>
              </a:ext>
            </a:extLst>
          </p:cNvPr>
          <p:cNvSpPr>
            <a:spLocks noGrp="1"/>
          </p:cNvSpPr>
          <p:nvPr>
            <p:ph idx="1"/>
          </p:nvPr>
        </p:nvSpPr>
        <p:spPr/>
        <p:txBody>
          <a:bodyPr>
            <a:normAutofit/>
          </a:bodyPr>
          <a:lstStyle/>
          <a:p>
            <a:pPr marL="0" indent="0">
              <a:buNone/>
            </a:pPr>
            <a:r>
              <a:rPr lang="en-PH" sz="3600" dirty="0"/>
              <a:t>When the man walks out carrying his own mat, who do you think he goes to first? Jesus? Or his four friends who literally tore through a roof for him?</a:t>
            </a:r>
            <a:endParaRPr lang="en-PH" sz="4400" dirty="0"/>
          </a:p>
        </p:txBody>
      </p:sp>
    </p:spTree>
    <p:extLst>
      <p:ext uri="{BB962C8B-B14F-4D97-AF65-F5344CB8AC3E}">
        <p14:creationId xmlns:p14="http://schemas.microsoft.com/office/powerpoint/2010/main" val="3182436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73196-0239-D6BB-5DC3-B828039830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4CE42-E257-07D3-FCAD-413813392345}"/>
              </a:ext>
            </a:extLst>
          </p:cNvPr>
          <p:cNvSpPr>
            <a:spLocks noGrp="1"/>
          </p:cNvSpPr>
          <p:nvPr>
            <p:ph type="title"/>
          </p:nvPr>
        </p:nvSpPr>
        <p:spPr/>
        <p:txBody>
          <a:bodyPr/>
          <a:lstStyle/>
          <a:p>
            <a:r>
              <a:rPr lang="en-PH" dirty="0"/>
              <a:t>Talking Points</a:t>
            </a:r>
          </a:p>
        </p:txBody>
      </p:sp>
      <p:sp>
        <p:nvSpPr>
          <p:cNvPr id="3" name="Content Placeholder 2">
            <a:extLst>
              <a:ext uri="{FF2B5EF4-FFF2-40B4-BE49-F238E27FC236}">
                <a16:creationId xmlns:a16="http://schemas.microsoft.com/office/drawing/2014/main" id="{10462882-CE89-C57D-C29C-9DCC002957CC}"/>
              </a:ext>
            </a:extLst>
          </p:cNvPr>
          <p:cNvSpPr>
            <a:spLocks noGrp="1"/>
          </p:cNvSpPr>
          <p:nvPr>
            <p:ph idx="1"/>
          </p:nvPr>
        </p:nvSpPr>
        <p:spPr/>
        <p:txBody>
          <a:bodyPr>
            <a:normAutofit/>
          </a:bodyPr>
          <a:lstStyle/>
          <a:p>
            <a:pPr marL="514350" indent="-514350">
              <a:buAutoNum type="arabicPeriod"/>
            </a:pPr>
            <a:r>
              <a:rPr lang="en-PH" dirty="0"/>
              <a:t>Real Friends Carry You to Jesus</a:t>
            </a:r>
            <a:endParaRPr lang="en-PH" sz="3600" dirty="0"/>
          </a:p>
          <a:p>
            <a:pPr marL="514350" indent="-514350">
              <a:buAutoNum type="arabicPeriod"/>
            </a:pPr>
            <a:r>
              <a:rPr lang="en-PH" dirty="0"/>
              <a:t>Friendship Isn't Easy or Comfortable</a:t>
            </a:r>
          </a:p>
          <a:p>
            <a:pPr marL="514350" indent="-514350">
              <a:buFont typeface="Arial" panose="020B0604020202020204" pitchFamily="34" charset="0"/>
              <a:buAutoNum type="arabicPeriod"/>
            </a:pPr>
            <a:r>
              <a:rPr lang="en-PH" dirty="0"/>
              <a:t>Jesus Honors Friendships</a:t>
            </a:r>
            <a:endParaRPr lang="en-PH" sz="3600" dirty="0"/>
          </a:p>
        </p:txBody>
      </p:sp>
    </p:spTree>
    <p:extLst>
      <p:ext uri="{BB962C8B-B14F-4D97-AF65-F5344CB8AC3E}">
        <p14:creationId xmlns:p14="http://schemas.microsoft.com/office/powerpoint/2010/main" val="432092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78323-6D10-AA54-0F36-C05870617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25EEA-1D28-3CD5-501F-1835BF51F183}"/>
              </a:ext>
            </a:extLst>
          </p:cNvPr>
          <p:cNvSpPr>
            <a:spLocks noGrp="1"/>
          </p:cNvSpPr>
          <p:nvPr>
            <p:ph type="ctrTitle"/>
          </p:nvPr>
        </p:nvSpPr>
        <p:spPr>
          <a:xfrm>
            <a:off x="1098115" y="2903442"/>
            <a:ext cx="9995770" cy="1051116"/>
          </a:xfrm>
        </p:spPr>
        <p:txBody>
          <a:bodyPr>
            <a:noAutofit/>
          </a:bodyPr>
          <a:lstStyle/>
          <a:p>
            <a:r>
              <a:rPr lang="en-PH" dirty="0"/>
              <a:t>Who's Carrying You?</a:t>
            </a:r>
            <a:endParaRPr lang="en-US" sz="6600" spc="300" dirty="0"/>
          </a:p>
        </p:txBody>
      </p:sp>
    </p:spTree>
    <p:extLst>
      <p:ext uri="{BB962C8B-B14F-4D97-AF65-F5344CB8AC3E}">
        <p14:creationId xmlns:p14="http://schemas.microsoft.com/office/powerpoint/2010/main" val="2550010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AE3A9-5A43-5FA5-535C-B94062D98F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8B51D-F7E8-D460-358E-3DF90EA7227C}"/>
              </a:ext>
            </a:extLst>
          </p:cNvPr>
          <p:cNvSpPr>
            <a:spLocks noGrp="1"/>
          </p:cNvSpPr>
          <p:nvPr>
            <p:ph type="ctrTitle"/>
          </p:nvPr>
        </p:nvSpPr>
        <p:spPr>
          <a:xfrm>
            <a:off x="1098115" y="2903442"/>
            <a:ext cx="9995770" cy="1051116"/>
          </a:xfrm>
        </p:spPr>
        <p:txBody>
          <a:bodyPr>
            <a:noAutofit/>
          </a:bodyPr>
          <a:lstStyle/>
          <a:p>
            <a:r>
              <a:rPr lang="en-PH" dirty="0"/>
              <a:t>Who Are You Carrying?</a:t>
            </a:r>
            <a:endParaRPr lang="en-PH" dirty="0">
              <a:effectLst/>
            </a:endParaRPr>
          </a:p>
        </p:txBody>
      </p:sp>
    </p:spTree>
    <p:extLst>
      <p:ext uri="{BB962C8B-B14F-4D97-AF65-F5344CB8AC3E}">
        <p14:creationId xmlns:p14="http://schemas.microsoft.com/office/powerpoint/2010/main" val="2279958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A4550-6C95-4FF4-378E-F8B0E3000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24CD73-3CD5-9C57-782D-22EC245D0ECD}"/>
              </a:ext>
            </a:extLst>
          </p:cNvPr>
          <p:cNvSpPr>
            <a:spLocks noGrp="1"/>
          </p:cNvSpPr>
          <p:nvPr>
            <p:ph type="title"/>
          </p:nvPr>
        </p:nvSpPr>
        <p:spPr/>
        <p:txBody>
          <a:bodyPr/>
          <a:lstStyle/>
          <a:p>
            <a:r>
              <a:rPr lang="en-PH" dirty="0"/>
              <a:t>Discussion Questions</a:t>
            </a:r>
          </a:p>
        </p:txBody>
      </p:sp>
      <p:sp>
        <p:nvSpPr>
          <p:cNvPr id="3" name="Content Placeholder 2">
            <a:extLst>
              <a:ext uri="{FF2B5EF4-FFF2-40B4-BE49-F238E27FC236}">
                <a16:creationId xmlns:a16="http://schemas.microsoft.com/office/drawing/2014/main" id="{01B184E6-D6D9-5CE2-FE93-E07484CD9EC1}"/>
              </a:ext>
            </a:extLst>
          </p:cNvPr>
          <p:cNvSpPr>
            <a:spLocks noGrp="1"/>
          </p:cNvSpPr>
          <p:nvPr>
            <p:ph idx="1"/>
          </p:nvPr>
        </p:nvSpPr>
        <p:spPr>
          <a:xfrm>
            <a:off x="531341" y="1581665"/>
            <a:ext cx="10822459" cy="4522573"/>
          </a:xfrm>
        </p:spPr>
        <p:txBody>
          <a:bodyPr>
            <a:normAutofit fontScale="92500" lnSpcReduction="20000"/>
          </a:bodyPr>
          <a:lstStyle/>
          <a:p>
            <a:pPr marL="457200" indent="-457200">
              <a:buFont typeface="+mj-lt"/>
              <a:buAutoNum type="arabicPeriod"/>
            </a:pPr>
            <a:r>
              <a:rPr lang="en-PH" sz="2400" dirty="0"/>
              <a:t>Who in your life would literally 'dig through a roof' for you spiritually? Like, who would push through obstacles to help you get to Jesus?</a:t>
            </a:r>
          </a:p>
          <a:p>
            <a:pPr marL="457200" indent="-457200">
              <a:buFont typeface="+mj-lt"/>
              <a:buAutoNum type="arabicPeriod"/>
            </a:pPr>
            <a:r>
              <a:rPr lang="en-PH" sz="2400" dirty="0"/>
              <a:t>Flip it: Is there anyone YOU would do that for? What would that actually look like in real life? What's harder: being the one who needs help, or being the one who helps? Why?</a:t>
            </a:r>
          </a:p>
          <a:p>
            <a:pPr marL="457200" indent="-457200">
              <a:buFont typeface="+mj-lt"/>
              <a:buAutoNum type="arabicPeriod"/>
            </a:pPr>
            <a:r>
              <a:rPr lang="en-PH" sz="2400" dirty="0"/>
              <a:t>If this group became 'roof-digging friends' for each other, what would change? What would we need to do differently? </a:t>
            </a:r>
          </a:p>
          <a:p>
            <a:pPr marL="457200" indent="-457200">
              <a:buFont typeface="+mj-lt"/>
              <a:buAutoNum type="arabicPeriod"/>
            </a:pPr>
            <a:r>
              <a:rPr lang="en-PH" sz="2400" dirty="0"/>
              <a:t>The friends in this story had FOUR people working together. Why does that matter? Could one person have done it alone?</a:t>
            </a:r>
          </a:p>
        </p:txBody>
      </p:sp>
    </p:spTree>
    <p:extLst>
      <p:ext uri="{BB962C8B-B14F-4D97-AF65-F5344CB8AC3E}">
        <p14:creationId xmlns:p14="http://schemas.microsoft.com/office/powerpoint/2010/main" val="3006420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E9044-53E7-2D1B-095D-6C021E066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628498-B4E6-EBF7-DD66-A9EAD390FC1C}"/>
              </a:ext>
            </a:extLst>
          </p:cNvPr>
          <p:cNvSpPr>
            <a:spLocks noGrp="1"/>
          </p:cNvSpPr>
          <p:nvPr>
            <p:ph type="title"/>
          </p:nvPr>
        </p:nvSpPr>
        <p:spPr/>
        <p:txBody>
          <a:bodyPr/>
          <a:lstStyle/>
          <a:p>
            <a:r>
              <a:rPr lang="en-PH" dirty="0"/>
              <a:t>Challenge</a:t>
            </a:r>
          </a:p>
        </p:txBody>
      </p:sp>
      <p:sp>
        <p:nvSpPr>
          <p:cNvPr id="3" name="Content Placeholder 2">
            <a:extLst>
              <a:ext uri="{FF2B5EF4-FFF2-40B4-BE49-F238E27FC236}">
                <a16:creationId xmlns:a16="http://schemas.microsoft.com/office/drawing/2014/main" id="{3D417A0F-9C66-0D97-FA2D-FBCE091F0B8F}"/>
              </a:ext>
            </a:extLst>
          </p:cNvPr>
          <p:cNvSpPr>
            <a:spLocks noGrp="1"/>
          </p:cNvSpPr>
          <p:nvPr>
            <p:ph idx="1"/>
          </p:nvPr>
        </p:nvSpPr>
        <p:spPr>
          <a:xfrm>
            <a:off x="531341" y="1581665"/>
            <a:ext cx="10822459" cy="4522573"/>
          </a:xfrm>
        </p:spPr>
        <p:txBody>
          <a:bodyPr>
            <a:normAutofit fontScale="92500" lnSpcReduction="20000"/>
          </a:bodyPr>
          <a:lstStyle/>
          <a:p>
            <a:pPr marL="457200" indent="-457200">
              <a:buFont typeface="+mj-lt"/>
              <a:buAutoNum type="arabicPeriod"/>
            </a:pPr>
            <a:r>
              <a:rPr lang="en-PH" dirty="0"/>
              <a:t>Think about someone in your life who might be "on the mat" right now - spiritually stuck, distant from God, going through something hard. Write their name down.</a:t>
            </a:r>
          </a:p>
          <a:p>
            <a:pPr marL="457200" indent="-457200">
              <a:buFont typeface="+mj-lt"/>
              <a:buAutoNum type="arabicPeriod"/>
            </a:pPr>
            <a:r>
              <a:rPr lang="en-PH" dirty="0"/>
              <a:t>Do ONE thing this week to "carry" them closer to Jesus:</a:t>
            </a:r>
          </a:p>
          <a:p>
            <a:pPr lvl="1">
              <a:lnSpc>
                <a:spcPct val="120000"/>
              </a:lnSpc>
            </a:pPr>
            <a:r>
              <a:rPr lang="en-PH" dirty="0"/>
              <a:t>Send an encouraging text with a Bible verse</a:t>
            </a:r>
          </a:p>
          <a:p>
            <a:pPr lvl="1">
              <a:lnSpc>
                <a:spcPct val="120000"/>
              </a:lnSpc>
            </a:pPr>
            <a:r>
              <a:rPr lang="en-PH" dirty="0"/>
              <a:t>Invite them to church/small group</a:t>
            </a:r>
          </a:p>
          <a:p>
            <a:pPr lvl="1">
              <a:lnSpc>
                <a:spcPct val="120000"/>
              </a:lnSpc>
            </a:pPr>
            <a:r>
              <a:rPr lang="en-PH" dirty="0"/>
              <a:t>Ask them "how are you doing spiritually?" and actually listen</a:t>
            </a:r>
          </a:p>
          <a:p>
            <a:pPr lvl="1">
              <a:lnSpc>
                <a:spcPct val="120000"/>
              </a:lnSpc>
            </a:pPr>
            <a:r>
              <a:rPr lang="en-PH" dirty="0"/>
              <a:t>Pray for them every day this week</a:t>
            </a:r>
          </a:p>
          <a:p>
            <a:pPr lvl="1">
              <a:lnSpc>
                <a:spcPct val="120000"/>
              </a:lnSpc>
            </a:pPr>
            <a:r>
              <a:rPr lang="en-PH" dirty="0"/>
              <a:t>Sit with them and just be present</a:t>
            </a:r>
          </a:p>
          <a:p>
            <a:pPr marL="457200" indent="-457200">
              <a:buFont typeface="+mj-lt"/>
              <a:buAutoNum type="arabicPeriod"/>
            </a:pPr>
            <a:endParaRPr lang="en-PH" dirty="0"/>
          </a:p>
        </p:txBody>
      </p:sp>
    </p:spTree>
    <p:extLst>
      <p:ext uri="{BB962C8B-B14F-4D97-AF65-F5344CB8AC3E}">
        <p14:creationId xmlns:p14="http://schemas.microsoft.com/office/powerpoint/2010/main" val="28173093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5033</TotalTime>
  <Words>408</Words>
  <Application>Microsoft Macintosh PowerPoint</Application>
  <PresentationFormat>Widescreen</PresentationFormat>
  <Paragraphs>31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Barlow</vt:lpstr>
      <vt:lpstr>Office Theme</vt:lpstr>
      <vt:lpstr>Living It Out Together</vt:lpstr>
      <vt:lpstr>PowerPoint Presentation</vt:lpstr>
      <vt:lpstr>Mark 2:1-12</vt:lpstr>
      <vt:lpstr>Imagine</vt:lpstr>
      <vt:lpstr>PowerPoint Presentation</vt:lpstr>
      <vt:lpstr>Exploring the Passage</vt:lpstr>
      <vt:lpstr>PowerPoint Presentation</vt:lpstr>
      <vt:lpstr>Exploring the Passage</vt:lpstr>
      <vt:lpstr>Exploring the Passage</vt:lpstr>
      <vt:lpstr>Talking Points</vt:lpstr>
      <vt:lpstr>Who's Carrying You?</vt:lpstr>
      <vt:lpstr>Who Are You Carrying?</vt:lpstr>
      <vt:lpstr>Discussion Questions</vt:lpstr>
      <vt:lpstr>Challenge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Famini</dc:creator>
  <cp:lastModifiedBy>Arnold Famini</cp:lastModifiedBy>
  <cp:revision>61</cp:revision>
  <dcterms:created xsi:type="dcterms:W3CDTF">2024-04-30T23:31:26Z</dcterms:created>
  <dcterms:modified xsi:type="dcterms:W3CDTF">2025-10-08T05:50:44Z</dcterms:modified>
</cp:coreProperties>
</file>