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541" r:id="rId3"/>
    <p:sldId id="615" r:id="rId4"/>
    <p:sldId id="666" r:id="rId5"/>
    <p:sldId id="667" r:id="rId6"/>
    <p:sldId id="668" r:id="rId7"/>
    <p:sldId id="670" r:id="rId8"/>
    <p:sldId id="671" r:id="rId9"/>
    <p:sldId id="672" r:id="rId10"/>
    <p:sldId id="673" r:id="rId11"/>
    <p:sldId id="612" r:id="rId12"/>
    <p:sldId id="675" r:id="rId13"/>
    <p:sldId id="676" r:id="rId14"/>
    <p:sldId id="677" r:id="rId15"/>
    <p:sldId id="67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6171"/>
    <a:srgbClr val="D4B86A"/>
    <a:srgbClr val="D4B254"/>
    <a:srgbClr val="862633"/>
    <a:srgbClr val="D43333"/>
    <a:srgbClr val="333333"/>
    <a:srgbClr val="6474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29"/>
    <p:restoredTop sz="94569"/>
  </p:normalViewPr>
  <p:slideViewPr>
    <p:cSldViewPr snapToGrid="0">
      <p:cViewPr varScale="1">
        <p:scale>
          <a:sx n="47" d="100"/>
          <a:sy n="47" d="100"/>
        </p:scale>
        <p:origin x="232" y="1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close up of a red surface&#10;&#10;AI-generated content may be incorrect.">
            <a:extLst>
              <a:ext uri="{FF2B5EF4-FFF2-40B4-BE49-F238E27FC236}">
                <a16:creationId xmlns:a16="http://schemas.microsoft.com/office/drawing/2014/main" id="{24EDC6D3-6B7F-41AD-BAAF-04044446EFC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4557606-5396-72C0-4CAB-FCB1180A4F62}"/>
              </a:ext>
            </a:extLst>
          </p:cNvPr>
          <p:cNvSpPr>
            <a:spLocks noGrp="1"/>
          </p:cNvSpPr>
          <p:nvPr>
            <p:ph type="ctrTitle"/>
          </p:nvPr>
        </p:nvSpPr>
        <p:spPr>
          <a:xfrm>
            <a:off x="1524000" y="1122363"/>
            <a:ext cx="9144000" cy="2387600"/>
          </a:xfrm>
        </p:spPr>
        <p:txBody>
          <a:bodyPr anchor="b"/>
          <a:lstStyle>
            <a:lvl1pPr algn="ctr">
              <a:defRPr sz="6000" b="1">
                <a:solidFill>
                  <a:srgbClr val="D4B86A"/>
                </a:solidFill>
                <a:latin typeface="Barlow" pitchFamily="2" charset="77"/>
                <a:cs typeface="Suranna" panose="02000600000000000000"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776D47F2-5ACB-46A4-81E6-D3A05D12EAB6}"/>
              </a:ext>
            </a:extLst>
          </p:cNvPr>
          <p:cNvSpPr>
            <a:spLocks noGrp="1"/>
          </p:cNvSpPr>
          <p:nvPr>
            <p:ph type="subTitle" idx="1"/>
          </p:nvPr>
        </p:nvSpPr>
        <p:spPr>
          <a:xfrm>
            <a:off x="1524000" y="3602038"/>
            <a:ext cx="9144000" cy="1655762"/>
          </a:xfrm>
        </p:spPr>
        <p:txBody>
          <a:bodyPr/>
          <a:lstStyle>
            <a:lvl1pPr marL="0" indent="0" algn="ctr">
              <a:buNone/>
              <a:defRPr sz="2400">
                <a:solidFill>
                  <a:srgbClr val="D4B86A"/>
                </a:solidFill>
                <a:latin typeface="Barlow" pitchFamily="2" charset="77"/>
                <a:cs typeface="Suranna" panose="02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77A3C8B0-C8F8-604E-9E54-5B4C61D649D5}"/>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5" name="Footer Placeholder 4">
            <a:extLst>
              <a:ext uri="{FF2B5EF4-FFF2-40B4-BE49-F238E27FC236}">
                <a16:creationId xmlns:a16="http://schemas.microsoft.com/office/drawing/2014/main" id="{152C1119-12D1-3673-4F58-5FA0DE63A7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0BA4DB-3C01-B663-6B69-196BDA42FF19}"/>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3858049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A white and red rectangle with a black border&#10;&#10;AI-generated content may be incorrect.">
            <a:extLst>
              <a:ext uri="{FF2B5EF4-FFF2-40B4-BE49-F238E27FC236}">
                <a16:creationId xmlns:a16="http://schemas.microsoft.com/office/drawing/2014/main" id="{10BBBA12-A7D3-ED7D-25E9-4F5B8C86CB8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7765ACB-3F4D-D3E0-7278-6D7677E57163}"/>
              </a:ext>
            </a:extLst>
          </p:cNvPr>
          <p:cNvSpPr>
            <a:spLocks noGrp="1"/>
          </p:cNvSpPr>
          <p:nvPr>
            <p:ph type="title"/>
          </p:nvPr>
        </p:nvSpPr>
        <p:spPr>
          <a:xfrm>
            <a:off x="838200" y="300892"/>
            <a:ext cx="10515600" cy="943170"/>
          </a:xfrm>
        </p:spPr>
        <p:txBody>
          <a:bodyPr/>
          <a:lstStyle>
            <a:lvl1pPr>
              <a:defRPr b="1">
                <a:solidFill>
                  <a:srgbClr val="D4B86A"/>
                </a:solidFill>
                <a:latin typeface="Barlow" pitchFamily="2" charset="77"/>
                <a:cs typeface="Suranna" panose="02000600000000000000"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B52BEAC4-622B-D5C3-7868-F474E7B4126B}"/>
              </a:ext>
            </a:extLst>
          </p:cNvPr>
          <p:cNvSpPr>
            <a:spLocks noGrp="1"/>
          </p:cNvSpPr>
          <p:nvPr>
            <p:ph idx="1"/>
          </p:nvPr>
        </p:nvSpPr>
        <p:spPr>
          <a:xfrm>
            <a:off x="838200" y="1996440"/>
            <a:ext cx="10515600" cy="3733800"/>
          </a:xfrm>
        </p:spPr>
        <p:txBody>
          <a:bodyPr/>
          <a:lstStyle>
            <a:lvl1pPr algn="just">
              <a:lnSpc>
                <a:spcPct val="150000"/>
              </a:lnSpc>
              <a:defRPr b="0">
                <a:solidFill>
                  <a:srgbClr val="333333"/>
                </a:solidFill>
                <a:latin typeface="Barlow" pitchFamily="2" charset="77"/>
                <a:cs typeface="Suranna" panose="02000600000000000000" pitchFamily="2" charset="0"/>
              </a:defRPr>
            </a:lvl1pPr>
            <a:lvl2pPr algn="just">
              <a:lnSpc>
                <a:spcPct val="150000"/>
              </a:lnSpc>
              <a:defRPr b="0">
                <a:solidFill>
                  <a:srgbClr val="333333"/>
                </a:solidFill>
                <a:latin typeface="Barlow" pitchFamily="2" charset="77"/>
                <a:cs typeface="Suranna" panose="02000600000000000000" pitchFamily="2" charset="0"/>
              </a:defRPr>
            </a:lvl2pPr>
            <a:lvl3pPr algn="just">
              <a:lnSpc>
                <a:spcPct val="150000"/>
              </a:lnSpc>
              <a:defRPr b="0">
                <a:solidFill>
                  <a:srgbClr val="333333"/>
                </a:solidFill>
                <a:latin typeface="Barlow" pitchFamily="2" charset="77"/>
                <a:cs typeface="Suranna" panose="02000600000000000000" pitchFamily="2" charset="0"/>
              </a:defRPr>
            </a:lvl3pPr>
            <a:lvl4pPr algn="just">
              <a:lnSpc>
                <a:spcPct val="150000"/>
              </a:lnSpc>
              <a:defRPr b="0">
                <a:solidFill>
                  <a:srgbClr val="333333"/>
                </a:solidFill>
                <a:latin typeface="Barlow" pitchFamily="2" charset="77"/>
                <a:cs typeface="Suranna" panose="02000600000000000000" pitchFamily="2" charset="0"/>
              </a:defRPr>
            </a:lvl4pPr>
            <a:lvl5pPr algn="just">
              <a:lnSpc>
                <a:spcPct val="150000"/>
              </a:lnSpc>
              <a:defRPr b="0">
                <a:solidFill>
                  <a:srgbClr val="333333"/>
                </a:solidFill>
                <a:latin typeface="Barlow" pitchFamily="2" charset="77"/>
                <a:cs typeface="Suranna" panose="020006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FFDDC14-EC42-1540-3074-06F77DED706A}"/>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5" name="Footer Placeholder 4">
            <a:extLst>
              <a:ext uri="{FF2B5EF4-FFF2-40B4-BE49-F238E27FC236}">
                <a16:creationId xmlns:a16="http://schemas.microsoft.com/office/drawing/2014/main" id="{39B2A6D1-A478-C114-192A-DF7F8B844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63F1E-9A86-3CB3-45EC-E03E594CEB2A}"/>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3670755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11A45-A58F-EF6E-69B6-0725143941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5929EA-2349-17DC-E6EB-A551080603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FEBCEB-B500-24B1-2931-7025D6E791DB}"/>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5" name="Footer Placeholder 4">
            <a:extLst>
              <a:ext uri="{FF2B5EF4-FFF2-40B4-BE49-F238E27FC236}">
                <a16:creationId xmlns:a16="http://schemas.microsoft.com/office/drawing/2014/main" id="{A50B11F7-1084-EAFB-050F-4A395FEEA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57562C-3AB3-D142-D983-DE5BD5390ADE}"/>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2926943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C0A18-C336-00F4-4FAB-A4B5E97587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9B44A8-3CCC-931C-CF26-1A63330D66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864617-ADFB-B13D-257D-716AA5BE8D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9FC15B-9484-F6DA-8730-F7706F859DD0}"/>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6" name="Footer Placeholder 5">
            <a:extLst>
              <a:ext uri="{FF2B5EF4-FFF2-40B4-BE49-F238E27FC236}">
                <a16:creationId xmlns:a16="http://schemas.microsoft.com/office/drawing/2014/main" id="{F1BE7A1B-9D11-453B-3498-2579006346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7A4607-FA8D-F3BC-4273-CDC5AEC59A7B}"/>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80409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14947-3948-E908-859C-1771B363FB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F57036-7611-B302-3671-B9F5B497D2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D0F8C2-8088-D406-99F4-C0AE3579E6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CB8FCA-73DF-A237-8866-D1EDECB978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69CAAF-5518-8D9E-3492-49659C996D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2177C2-91BB-9B36-92B8-6ECEB2926C2C}"/>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8" name="Footer Placeholder 7">
            <a:extLst>
              <a:ext uri="{FF2B5EF4-FFF2-40B4-BE49-F238E27FC236}">
                <a16:creationId xmlns:a16="http://schemas.microsoft.com/office/drawing/2014/main" id="{E0A689CC-1AEA-9D24-DBDD-F8F998CA64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CD510D-E51C-AB20-8A4C-D1CE26D2EB49}"/>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6912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ECFB-7CE7-1509-EEBF-01CF8FB4F0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41E31A-A23D-50A7-D43B-0C16EE0D85FC}"/>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4" name="Footer Placeholder 3">
            <a:extLst>
              <a:ext uri="{FF2B5EF4-FFF2-40B4-BE49-F238E27FC236}">
                <a16:creationId xmlns:a16="http://schemas.microsoft.com/office/drawing/2014/main" id="{DA2554C4-B7A3-9D04-2A89-DFEAC6D541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EBAC87-57D4-7862-D678-C5BD0CC01F44}"/>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2546856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40AE4-3DE4-78CB-0324-4AEFC7E49898}"/>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3" name="Footer Placeholder 2">
            <a:extLst>
              <a:ext uri="{FF2B5EF4-FFF2-40B4-BE49-F238E27FC236}">
                <a16:creationId xmlns:a16="http://schemas.microsoft.com/office/drawing/2014/main" id="{C22785AD-4C41-2335-08F1-02434364BE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FFDFFD-E823-7D5C-49E3-AA58669C603F}"/>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15793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043CA-E8E7-B5CC-AE75-B205058DC6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FB900D-D485-8B79-A169-A5133F7429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ADF762-EA9D-4AF6-DF95-88A74AD1E5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F4878D-093D-4B4D-C9F1-F7F685405978}"/>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6" name="Footer Placeholder 5">
            <a:extLst>
              <a:ext uri="{FF2B5EF4-FFF2-40B4-BE49-F238E27FC236}">
                <a16:creationId xmlns:a16="http://schemas.microsoft.com/office/drawing/2014/main" id="{D78502BC-ACD6-8E9A-3804-E428A3742D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3A07A7-BAB1-754C-9225-9A5CFAE56146}"/>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899680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DBE51-9F43-FA66-CC3F-B19857827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95BB4E-C82E-1EC3-0F09-D3A495E179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227141-7EA2-DC90-1068-C0EEF0C5C8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C0477C-F713-C5F1-6FBB-B1C7E14780F4}"/>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6" name="Footer Placeholder 5">
            <a:extLst>
              <a:ext uri="{FF2B5EF4-FFF2-40B4-BE49-F238E27FC236}">
                <a16:creationId xmlns:a16="http://schemas.microsoft.com/office/drawing/2014/main" id="{502D780D-16CD-1CA0-B2F4-4C70098E5E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09442-243D-61FE-82B8-7ADB233D83FB}"/>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2311130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436A2-A79F-4887-4308-8BA576C7AE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559662-E82A-602C-C1E2-FB4D1062BC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6DE9EE-7830-94F9-7CC2-4AF2C07EDF05}"/>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5" name="Footer Placeholder 4">
            <a:extLst>
              <a:ext uri="{FF2B5EF4-FFF2-40B4-BE49-F238E27FC236}">
                <a16:creationId xmlns:a16="http://schemas.microsoft.com/office/drawing/2014/main" id="{7F223A95-5E1C-8558-FE9A-4280F67B5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208BB-9BFA-3670-E6DB-30E5D4E11703}"/>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3713838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26D73F-EFAE-9D7B-FFDB-8B21588A32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147536-70F4-7E21-6611-0E13DE538F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DDF5CE-500C-AB2E-2330-C5CD220555D8}"/>
              </a:ext>
            </a:extLst>
          </p:cNvPr>
          <p:cNvSpPr>
            <a:spLocks noGrp="1"/>
          </p:cNvSpPr>
          <p:nvPr>
            <p:ph type="dt" sz="half" idx="10"/>
          </p:nvPr>
        </p:nvSpPr>
        <p:spPr/>
        <p:txBody>
          <a:bodyPr/>
          <a:lstStyle/>
          <a:p>
            <a:fld id="{3197ACF4-C312-6940-A4A1-B1499B10A552}" type="datetimeFigureOut">
              <a:rPr lang="en-US" smtClean="0"/>
              <a:t>10/4/25</a:t>
            </a:fld>
            <a:endParaRPr lang="en-US"/>
          </a:p>
        </p:txBody>
      </p:sp>
      <p:sp>
        <p:nvSpPr>
          <p:cNvPr id="5" name="Footer Placeholder 4">
            <a:extLst>
              <a:ext uri="{FF2B5EF4-FFF2-40B4-BE49-F238E27FC236}">
                <a16:creationId xmlns:a16="http://schemas.microsoft.com/office/drawing/2014/main" id="{7E8C81A9-6F67-BB7D-6DE2-9E403126F9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F59527-3698-E46D-5B65-DDF29F2159A3}"/>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096266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9F2275-9BA0-1A84-9EC8-8A65D7B2C2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DA7B4F-B4F9-EDD7-3E58-CE01B04972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D9CAE-691D-A92A-F16C-642F57B8EA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97ACF4-C312-6940-A4A1-B1499B10A552}" type="datetimeFigureOut">
              <a:rPr lang="en-US" smtClean="0"/>
              <a:t>10/4/25</a:t>
            </a:fld>
            <a:endParaRPr lang="en-US"/>
          </a:p>
        </p:txBody>
      </p:sp>
      <p:sp>
        <p:nvSpPr>
          <p:cNvPr id="5" name="Footer Placeholder 4">
            <a:extLst>
              <a:ext uri="{FF2B5EF4-FFF2-40B4-BE49-F238E27FC236}">
                <a16:creationId xmlns:a16="http://schemas.microsoft.com/office/drawing/2014/main" id="{A0D6C218-BDA5-7B52-113C-AD20DAADD6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CDB699A-F87B-02CA-D099-F1F9D45326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6B27B9-F219-3A43-B8BB-37D288A74812}" type="slidenum">
              <a:rPr lang="en-US" smtClean="0"/>
              <a:t>‹#›</a:t>
            </a:fld>
            <a:endParaRPr lang="en-US"/>
          </a:p>
        </p:txBody>
      </p:sp>
    </p:spTree>
    <p:extLst>
      <p:ext uri="{BB962C8B-B14F-4D97-AF65-F5344CB8AC3E}">
        <p14:creationId xmlns:p14="http://schemas.microsoft.com/office/powerpoint/2010/main" val="4147141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59EE0-8EA7-A354-3AD3-13347DFD0B37}"/>
              </a:ext>
            </a:extLst>
          </p:cNvPr>
          <p:cNvSpPr>
            <a:spLocks noGrp="1"/>
          </p:cNvSpPr>
          <p:nvPr>
            <p:ph type="ctrTitle"/>
          </p:nvPr>
        </p:nvSpPr>
        <p:spPr>
          <a:xfrm>
            <a:off x="1098115" y="2051538"/>
            <a:ext cx="9995770" cy="1668637"/>
          </a:xfrm>
        </p:spPr>
        <p:txBody>
          <a:bodyPr>
            <a:noAutofit/>
          </a:bodyPr>
          <a:lstStyle/>
          <a:p>
            <a:r>
              <a:rPr lang="en-US" sz="6600" spc="300" dirty="0"/>
              <a:t>Recipe for Success</a:t>
            </a:r>
          </a:p>
        </p:txBody>
      </p:sp>
      <p:sp>
        <p:nvSpPr>
          <p:cNvPr id="3" name="Subtitle 2">
            <a:extLst>
              <a:ext uri="{FF2B5EF4-FFF2-40B4-BE49-F238E27FC236}">
                <a16:creationId xmlns:a16="http://schemas.microsoft.com/office/drawing/2014/main" id="{6A06133D-493A-B59C-67C6-70E26462303F}"/>
              </a:ext>
            </a:extLst>
          </p:cNvPr>
          <p:cNvSpPr>
            <a:spLocks noGrp="1"/>
          </p:cNvSpPr>
          <p:nvPr>
            <p:ph type="subTitle" idx="1"/>
          </p:nvPr>
        </p:nvSpPr>
        <p:spPr>
          <a:xfrm>
            <a:off x="1524000" y="3720175"/>
            <a:ext cx="9144000" cy="481447"/>
          </a:xfrm>
        </p:spPr>
        <p:txBody>
          <a:bodyPr/>
          <a:lstStyle/>
          <a:p>
            <a:r>
              <a:rPr lang="en-US" dirty="0"/>
              <a:t>Lesson 1</a:t>
            </a:r>
            <a:r>
              <a:rPr lang="en-US" i="1" dirty="0"/>
              <a:t> </a:t>
            </a:r>
            <a:r>
              <a:rPr lang="en-US" dirty="0"/>
              <a:t>| Lessons of Faith from the Book of Joshua</a:t>
            </a:r>
          </a:p>
        </p:txBody>
      </p:sp>
    </p:spTree>
    <p:extLst>
      <p:ext uri="{BB962C8B-B14F-4D97-AF65-F5344CB8AC3E}">
        <p14:creationId xmlns:p14="http://schemas.microsoft.com/office/powerpoint/2010/main" val="3819054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2E17C-BF7B-2F5E-DAB3-047B99794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9C56B-470F-59DB-D753-8A95F6628B70}"/>
              </a:ext>
            </a:extLst>
          </p:cNvPr>
          <p:cNvSpPr>
            <a:spLocks noGrp="1"/>
          </p:cNvSpPr>
          <p:nvPr>
            <p:ph type="title"/>
          </p:nvPr>
        </p:nvSpPr>
        <p:spPr/>
        <p:txBody>
          <a:bodyPr/>
          <a:lstStyle/>
          <a:p>
            <a:r>
              <a:rPr lang="en-PH" dirty="0"/>
              <a:t>Joshua 1:7 NKJV</a:t>
            </a:r>
          </a:p>
        </p:txBody>
      </p:sp>
      <p:sp>
        <p:nvSpPr>
          <p:cNvPr id="3" name="Content Placeholder 2">
            <a:extLst>
              <a:ext uri="{FF2B5EF4-FFF2-40B4-BE49-F238E27FC236}">
                <a16:creationId xmlns:a16="http://schemas.microsoft.com/office/drawing/2014/main" id="{274731D4-1C18-62B4-C529-A914F89CF5D9}"/>
              </a:ext>
            </a:extLst>
          </p:cNvPr>
          <p:cNvSpPr>
            <a:spLocks noGrp="1"/>
          </p:cNvSpPr>
          <p:nvPr>
            <p:ph idx="1"/>
          </p:nvPr>
        </p:nvSpPr>
        <p:spPr/>
        <p:txBody>
          <a:bodyPr>
            <a:normAutofit fontScale="92500" lnSpcReduction="10000"/>
          </a:bodyPr>
          <a:lstStyle/>
          <a:p>
            <a:pPr marL="0" indent="0">
              <a:buNone/>
            </a:pPr>
            <a:r>
              <a:rPr lang="en-PH" sz="3600" dirty="0"/>
              <a:t>Only be strong and very courageous, that you may observe to do according to all the law which Moses My servant commanded you; do not turn from it to the right hand or to the left, that you may prosper wherever you go.</a:t>
            </a:r>
            <a:endParaRPr lang="en-PH" sz="3600" dirty="0">
              <a:effectLst/>
            </a:endParaRPr>
          </a:p>
        </p:txBody>
      </p:sp>
    </p:spTree>
    <p:extLst>
      <p:ext uri="{BB962C8B-B14F-4D97-AF65-F5344CB8AC3E}">
        <p14:creationId xmlns:p14="http://schemas.microsoft.com/office/powerpoint/2010/main" val="2134305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3DE3B-5579-A7C7-99BD-B1CD0BCF1C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5D98E-AD12-B8D3-ABB6-0FA9F6D487C4}"/>
              </a:ext>
            </a:extLst>
          </p:cNvPr>
          <p:cNvSpPr>
            <a:spLocks noGrp="1"/>
          </p:cNvSpPr>
          <p:nvPr>
            <p:ph type="title"/>
          </p:nvPr>
        </p:nvSpPr>
        <p:spPr/>
        <p:txBody>
          <a:bodyPr/>
          <a:lstStyle/>
          <a:p>
            <a:r>
              <a:rPr lang="en-PH" dirty="0"/>
              <a:t>Joshua 1:2–3 NKJV</a:t>
            </a:r>
            <a:endParaRPr lang="en-PH" dirty="0">
              <a:effectLst/>
            </a:endParaRPr>
          </a:p>
        </p:txBody>
      </p:sp>
      <p:sp>
        <p:nvSpPr>
          <p:cNvPr id="3" name="Content Placeholder 2">
            <a:extLst>
              <a:ext uri="{FF2B5EF4-FFF2-40B4-BE49-F238E27FC236}">
                <a16:creationId xmlns:a16="http://schemas.microsoft.com/office/drawing/2014/main" id="{E4771220-77AE-2604-1A80-C601F4D9714E}"/>
              </a:ext>
            </a:extLst>
          </p:cNvPr>
          <p:cNvSpPr>
            <a:spLocks noGrp="1"/>
          </p:cNvSpPr>
          <p:nvPr>
            <p:ph idx="1"/>
          </p:nvPr>
        </p:nvSpPr>
        <p:spPr/>
        <p:txBody>
          <a:bodyPr>
            <a:normAutofit fontScale="92500" lnSpcReduction="10000"/>
          </a:bodyPr>
          <a:lstStyle/>
          <a:p>
            <a:pPr marL="0" indent="0">
              <a:buNone/>
            </a:pPr>
            <a:r>
              <a:rPr lang="en-PH" sz="3600" dirty="0"/>
              <a:t>Moses My servant is dead. Now therefore, arise, go over this Jordan, you and all this people, to the land which </a:t>
            </a:r>
            <a:r>
              <a:rPr lang="en-PH" sz="3600" b="1" dirty="0"/>
              <a:t>I am giving to them</a:t>
            </a:r>
            <a:r>
              <a:rPr lang="en-PH" sz="3600" dirty="0"/>
              <a:t>—the children of Israel. [3] Every place that the sole of your foot will tread upon </a:t>
            </a:r>
            <a:r>
              <a:rPr lang="en-PH" sz="3600" b="1" dirty="0"/>
              <a:t>I have given you</a:t>
            </a:r>
            <a:r>
              <a:rPr lang="en-PH" sz="3600" dirty="0"/>
              <a:t>, as I said to Moses.</a:t>
            </a:r>
            <a:endParaRPr lang="en-PH" sz="3600" dirty="0">
              <a:effectLst/>
            </a:endParaRPr>
          </a:p>
        </p:txBody>
      </p:sp>
    </p:spTree>
    <p:extLst>
      <p:ext uri="{BB962C8B-B14F-4D97-AF65-F5344CB8AC3E}">
        <p14:creationId xmlns:p14="http://schemas.microsoft.com/office/powerpoint/2010/main" val="362103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D8F95-BAD7-64C4-7702-8A8D8C7D7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45076B-4DC0-A67C-FA91-DE1CBE83DDAA}"/>
              </a:ext>
            </a:extLst>
          </p:cNvPr>
          <p:cNvSpPr>
            <a:spLocks noGrp="1"/>
          </p:cNvSpPr>
          <p:nvPr>
            <p:ph type="title"/>
          </p:nvPr>
        </p:nvSpPr>
        <p:spPr/>
        <p:txBody>
          <a:bodyPr/>
          <a:lstStyle/>
          <a:p>
            <a:r>
              <a:rPr lang="en-PH" dirty="0"/>
              <a:t>SSL Tuesday, par. 3</a:t>
            </a:r>
            <a:endParaRPr lang="en-PH" dirty="0">
              <a:effectLst/>
            </a:endParaRPr>
          </a:p>
        </p:txBody>
      </p:sp>
      <p:sp>
        <p:nvSpPr>
          <p:cNvPr id="3" name="Content Placeholder 2">
            <a:extLst>
              <a:ext uri="{FF2B5EF4-FFF2-40B4-BE49-F238E27FC236}">
                <a16:creationId xmlns:a16="http://schemas.microsoft.com/office/drawing/2014/main" id="{9F6FFF0B-CE97-0EB4-BE82-07B2085BEAC6}"/>
              </a:ext>
            </a:extLst>
          </p:cNvPr>
          <p:cNvSpPr>
            <a:spLocks noGrp="1"/>
          </p:cNvSpPr>
          <p:nvPr>
            <p:ph idx="1"/>
          </p:nvPr>
        </p:nvSpPr>
        <p:spPr/>
        <p:txBody>
          <a:bodyPr>
            <a:normAutofit fontScale="85000" lnSpcReduction="20000"/>
          </a:bodyPr>
          <a:lstStyle/>
          <a:p>
            <a:pPr marL="0" indent="0">
              <a:buNone/>
            </a:pPr>
            <a:r>
              <a:rPr lang="en-PH" sz="3600" dirty="0"/>
              <a:t>In Joshua 1:3, the verb “have given” is in the perfect form, giving the impression that the land had already been given to them. When God is the subject of such actions, the form is called “the prophetic perfect,” </a:t>
            </a:r>
            <a:r>
              <a:rPr lang="en-PH" sz="3600" b="1" dirty="0"/>
              <a:t>because what He promises in His Word is an assured fact</a:t>
            </a:r>
            <a:r>
              <a:rPr lang="en-PH" sz="3600" dirty="0"/>
              <a:t> that can be trusted as present reality.</a:t>
            </a:r>
            <a:endParaRPr lang="en-PH" sz="3600" dirty="0">
              <a:effectLst/>
            </a:endParaRPr>
          </a:p>
        </p:txBody>
      </p:sp>
    </p:spTree>
    <p:extLst>
      <p:ext uri="{BB962C8B-B14F-4D97-AF65-F5344CB8AC3E}">
        <p14:creationId xmlns:p14="http://schemas.microsoft.com/office/powerpoint/2010/main" val="470075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50BBD-B316-C23D-3214-261B69D3E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EDC3CA-751A-B97E-7776-95FD4DBA75F6}"/>
              </a:ext>
            </a:extLst>
          </p:cNvPr>
          <p:cNvSpPr>
            <a:spLocks noGrp="1"/>
          </p:cNvSpPr>
          <p:nvPr>
            <p:ph type="title"/>
          </p:nvPr>
        </p:nvSpPr>
        <p:spPr/>
        <p:txBody>
          <a:bodyPr/>
          <a:lstStyle/>
          <a:p>
            <a:r>
              <a:rPr lang="en-PH" dirty="0"/>
              <a:t>2 Corinthians 1:20 NKJV</a:t>
            </a:r>
            <a:endParaRPr lang="en-PH" dirty="0">
              <a:effectLst/>
            </a:endParaRPr>
          </a:p>
        </p:txBody>
      </p:sp>
      <p:sp>
        <p:nvSpPr>
          <p:cNvPr id="3" name="Content Placeholder 2">
            <a:extLst>
              <a:ext uri="{FF2B5EF4-FFF2-40B4-BE49-F238E27FC236}">
                <a16:creationId xmlns:a16="http://schemas.microsoft.com/office/drawing/2014/main" id="{29D1D54B-566F-D984-06CF-970388D9DFEE}"/>
              </a:ext>
            </a:extLst>
          </p:cNvPr>
          <p:cNvSpPr>
            <a:spLocks noGrp="1"/>
          </p:cNvSpPr>
          <p:nvPr>
            <p:ph idx="1"/>
          </p:nvPr>
        </p:nvSpPr>
        <p:spPr/>
        <p:txBody>
          <a:bodyPr>
            <a:normAutofit/>
          </a:bodyPr>
          <a:lstStyle/>
          <a:p>
            <a:pPr marL="0" indent="0">
              <a:buNone/>
            </a:pPr>
            <a:r>
              <a:rPr lang="en-PH" sz="3600" dirty="0"/>
              <a:t>For all the promises of God in Him are Yes, and in Him Amen, to the glory of God through us.</a:t>
            </a:r>
            <a:endParaRPr lang="en-PH" sz="3600" dirty="0">
              <a:effectLst/>
            </a:endParaRPr>
          </a:p>
        </p:txBody>
      </p:sp>
    </p:spTree>
    <p:extLst>
      <p:ext uri="{BB962C8B-B14F-4D97-AF65-F5344CB8AC3E}">
        <p14:creationId xmlns:p14="http://schemas.microsoft.com/office/powerpoint/2010/main" val="354171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454C8-B3BF-EA0D-7297-82531878F4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DF79C-FC38-0F76-6390-B18EB1DB1945}"/>
              </a:ext>
            </a:extLst>
          </p:cNvPr>
          <p:cNvSpPr>
            <a:spLocks noGrp="1"/>
          </p:cNvSpPr>
          <p:nvPr>
            <p:ph type="title"/>
          </p:nvPr>
        </p:nvSpPr>
        <p:spPr/>
        <p:txBody>
          <a:bodyPr/>
          <a:lstStyle/>
          <a:p>
            <a:r>
              <a:rPr lang="en-PH" dirty="0"/>
              <a:t>Joshua 1:6–7, 9 NKJV</a:t>
            </a:r>
            <a:endParaRPr lang="en-PH" dirty="0">
              <a:effectLst/>
            </a:endParaRPr>
          </a:p>
        </p:txBody>
      </p:sp>
      <p:sp>
        <p:nvSpPr>
          <p:cNvPr id="3" name="Content Placeholder 2">
            <a:extLst>
              <a:ext uri="{FF2B5EF4-FFF2-40B4-BE49-F238E27FC236}">
                <a16:creationId xmlns:a16="http://schemas.microsoft.com/office/drawing/2014/main" id="{0D3CEA14-711B-EA76-3760-F9FBC2EB3CD1}"/>
              </a:ext>
            </a:extLst>
          </p:cNvPr>
          <p:cNvSpPr>
            <a:spLocks noGrp="1"/>
          </p:cNvSpPr>
          <p:nvPr>
            <p:ph idx="1"/>
          </p:nvPr>
        </p:nvSpPr>
        <p:spPr/>
        <p:txBody>
          <a:bodyPr>
            <a:normAutofit fontScale="92500" lnSpcReduction="10000"/>
          </a:bodyPr>
          <a:lstStyle/>
          <a:p>
            <a:pPr marL="0" indent="0">
              <a:buNone/>
            </a:pPr>
            <a:r>
              <a:rPr lang="en-PH" sz="3600" b="1" dirty="0"/>
              <a:t>Be strong and of good courage</a:t>
            </a:r>
            <a:r>
              <a:rPr lang="en-PH" sz="3600" dirty="0"/>
              <a:t>, for to this people you shall divide as an inheritance the land which I swore to their fathers to give them. [7] </a:t>
            </a:r>
            <a:r>
              <a:rPr lang="en-PH" sz="3600" b="1" dirty="0"/>
              <a:t>Only be strong and very courageous</a:t>
            </a:r>
            <a:r>
              <a:rPr lang="en-PH" sz="3600" dirty="0"/>
              <a:t>, that you may observe to do according to all the law which…</a:t>
            </a:r>
            <a:endParaRPr lang="en-PH" sz="3600" dirty="0">
              <a:effectLst/>
            </a:endParaRPr>
          </a:p>
        </p:txBody>
      </p:sp>
    </p:spTree>
    <p:extLst>
      <p:ext uri="{BB962C8B-B14F-4D97-AF65-F5344CB8AC3E}">
        <p14:creationId xmlns:p14="http://schemas.microsoft.com/office/powerpoint/2010/main" val="3635562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9DD61-BD29-02CF-A259-3B025953F2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ED86D6-EC35-F111-A6EF-78A56CB61DD1}"/>
              </a:ext>
            </a:extLst>
          </p:cNvPr>
          <p:cNvSpPr>
            <a:spLocks noGrp="1"/>
          </p:cNvSpPr>
          <p:nvPr>
            <p:ph type="title"/>
          </p:nvPr>
        </p:nvSpPr>
        <p:spPr/>
        <p:txBody>
          <a:bodyPr/>
          <a:lstStyle/>
          <a:p>
            <a:r>
              <a:rPr lang="en-PH" dirty="0"/>
              <a:t>Joshua 1:6–7, 9 NKJV</a:t>
            </a:r>
            <a:endParaRPr lang="en-PH" dirty="0">
              <a:effectLst/>
            </a:endParaRPr>
          </a:p>
        </p:txBody>
      </p:sp>
      <p:sp>
        <p:nvSpPr>
          <p:cNvPr id="3" name="Content Placeholder 2">
            <a:extLst>
              <a:ext uri="{FF2B5EF4-FFF2-40B4-BE49-F238E27FC236}">
                <a16:creationId xmlns:a16="http://schemas.microsoft.com/office/drawing/2014/main" id="{14072EB9-BF74-5D40-A0A2-A5DCEF97F00D}"/>
              </a:ext>
            </a:extLst>
          </p:cNvPr>
          <p:cNvSpPr>
            <a:spLocks noGrp="1"/>
          </p:cNvSpPr>
          <p:nvPr>
            <p:ph idx="1"/>
          </p:nvPr>
        </p:nvSpPr>
        <p:spPr/>
        <p:txBody>
          <a:bodyPr>
            <a:normAutofit fontScale="85000" lnSpcReduction="10000"/>
          </a:bodyPr>
          <a:lstStyle/>
          <a:p>
            <a:pPr marL="0" indent="0">
              <a:buNone/>
            </a:pPr>
            <a:r>
              <a:rPr lang="en-PH" sz="3600" dirty="0"/>
              <a:t>…Moses My servant commanded you; do not turn from it to the right hand or to the left, that you may prosper wherever you go. [9] Have I not commanded you? </a:t>
            </a:r>
            <a:r>
              <a:rPr lang="en-PH" sz="3600" b="1" dirty="0"/>
              <a:t>Be strong and of good courage</a:t>
            </a:r>
            <a:r>
              <a:rPr lang="en-PH" sz="3600" dirty="0"/>
              <a:t>; do not be afraid, nor be dismayed, </a:t>
            </a:r>
            <a:r>
              <a:rPr lang="en-PH" sz="3600" b="1" dirty="0"/>
              <a:t>for the LORD your God is with you wherever you go.</a:t>
            </a:r>
            <a:endParaRPr lang="en-PH" sz="3600" dirty="0"/>
          </a:p>
        </p:txBody>
      </p:sp>
    </p:spTree>
    <p:extLst>
      <p:ext uri="{BB962C8B-B14F-4D97-AF65-F5344CB8AC3E}">
        <p14:creationId xmlns:p14="http://schemas.microsoft.com/office/powerpoint/2010/main" val="398128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EA7D5-1F71-DD21-0673-F432479306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96870-BD07-F160-AFBD-62C3A6483E7A}"/>
              </a:ext>
            </a:extLst>
          </p:cNvPr>
          <p:cNvSpPr>
            <a:spLocks noGrp="1"/>
          </p:cNvSpPr>
          <p:nvPr>
            <p:ph type="title"/>
          </p:nvPr>
        </p:nvSpPr>
        <p:spPr/>
        <p:txBody>
          <a:bodyPr/>
          <a:lstStyle/>
          <a:p>
            <a:r>
              <a:rPr lang="en-PH" dirty="0"/>
              <a:t>Exodus 3:11–12 NKJV</a:t>
            </a:r>
            <a:endParaRPr lang="en-PH" dirty="0">
              <a:effectLst/>
            </a:endParaRPr>
          </a:p>
        </p:txBody>
      </p:sp>
      <p:sp>
        <p:nvSpPr>
          <p:cNvPr id="3" name="Content Placeholder 2">
            <a:extLst>
              <a:ext uri="{FF2B5EF4-FFF2-40B4-BE49-F238E27FC236}">
                <a16:creationId xmlns:a16="http://schemas.microsoft.com/office/drawing/2014/main" id="{09661211-363A-8928-888C-B779FDC26D0D}"/>
              </a:ext>
            </a:extLst>
          </p:cNvPr>
          <p:cNvSpPr>
            <a:spLocks noGrp="1"/>
          </p:cNvSpPr>
          <p:nvPr>
            <p:ph idx="1"/>
          </p:nvPr>
        </p:nvSpPr>
        <p:spPr/>
        <p:txBody>
          <a:bodyPr>
            <a:normAutofit fontScale="85000" lnSpcReduction="10000"/>
          </a:bodyPr>
          <a:lstStyle/>
          <a:p>
            <a:pPr marL="0" indent="0">
              <a:buNone/>
            </a:pPr>
            <a:r>
              <a:rPr lang="en-PH" sz="3600" dirty="0"/>
              <a:t>But Moses said to God, ‘Who am I that I should go to Pharaoh, and that I should bring the children of Israel out of Egypt?’ [12] So He said, ‘</a:t>
            </a:r>
            <a:r>
              <a:rPr lang="en-PH" sz="3600" b="1" dirty="0"/>
              <a:t>I will certainly be with you</a:t>
            </a:r>
            <a:r>
              <a:rPr lang="en-PH" sz="3600" dirty="0"/>
              <a:t>. And this shall be a sign to you that I have sent you: When you have brought the people out of Egypt, you shall serve God on this mountain.’</a:t>
            </a:r>
            <a:endParaRPr lang="en-PH" sz="3600" dirty="0">
              <a:effectLst/>
            </a:endParaRPr>
          </a:p>
        </p:txBody>
      </p:sp>
    </p:spTree>
    <p:extLst>
      <p:ext uri="{BB962C8B-B14F-4D97-AF65-F5344CB8AC3E}">
        <p14:creationId xmlns:p14="http://schemas.microsoft.com/office/powerpoint/2010/main" val="1518197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3C250-8E4F-B43F-AE9D-68C4798114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584B7-9460-B453-F515-3E4ED7935F90}"/>
              </a:ext>
            </a:extLst>
          </p:cNvPr>
          <p:cNvSpPr>
            <a:spLocks noGrp="1"/>
          </p:cNvSpPr>
          <p:nvPr>
            <p:ph type="title"/>
          </p:nvPr>
        </p:nvSpPr>
        <p:spPr/>
        <p:txBody>
          <a:bodyPr/>
          <a:lstStyle/>
          <a:p>
            <a:r>
              <a:rPr lang="en-PH" dirty="0"/>
              <a:t>Exodus 3:11–12 NKJV</a:t>
            </a:r>
            <a:endParaRPr lang="en-PH" dirty="0">
              <a:effectLst/>
            </a:endParaRPr>
          </a:p>
        </p:txBody>
      </p:sp>
      <p:sp>
        <p:nvSpPr>
          <p:cNvPr id="3" name="Content Placeholder 2">
            <a:extLst>
              <a:ext uri="{FF2B5EF4-FFF2-40B4-BE49-F238E27FC236}">
                <a16:creationId xmlns:a16="http://schemas.microsoft.com/office/drawing/2014/main" id="{7AE8A238-12BF-5B85-AD13-8F39D87D528D}"/>
              </a:ext>
            </a:extLst>
          </p:cNvPr>
          <p:cNvSpPr>
            <a:spLocks noGrp="1"/>
          </p:cNvSpPr>
          <p:nvPr>
            <p:ph idx="1"/>
          </p:nvPr>
        </p:nvSpPr>
        <p:spPr/>
        <p:txBody>
          <a:bodyPr>
            <a:normAutofit fontScale="85000" lnSpcReduction="10000"/>
          </a:bodyPr>
          <a:lstStyle/>
          <a:p>
            <a:pPr marL="0" indent="0">
              <a:buNone/>
            </a:pPr>
            <a:r>
              <a:rPr lang="en-PH" sz="3600" dirty="0"/>
              <a:t>But Moses said to God, ‘Who am I that I should go to Pharaoh, and that I should bring the children of Israel out of Egypt?’ [12] So He said, ‘</a:t>
            </a:r>
            <a:r>
              <a:rPr lang="en-PH" sz="3600" b="1" dirty="0"/>
              <a:t>I will certainly be with you</a:t>
            </a:r>
            <a:r>
              <a:rPr lang="en-PH" sz="3600" dirty="0"/>
              <a:t>. And this shall be a sign to you that I have sent you: When you have brought the people out of Egypt, you shall serve God on this mountain.’</a:t>
            </a:r>
            <a:endParaRPr lang="en-PH" sz="3600" dirty="0">
              <a:effectLst/>
            </a:endParaRPr>
          </a:p>
        </p:txBody>
      </p:sp>
    </p:spTree>
    <p:extLst>
      <p:ext uri="{BB962C8B-B14F-4D97-AF65-F5344CB8AC3E}">
        <p14:creationId xmlns:p14="http://schemas.microsoft.com/office/powerpoint/2010/main" val="28964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CE442-DE28-4DED-D9D4-DD2133C64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E962E-15BA-3E8C-A697-56234F8D6C7F}"/>
              </a:ext>
            </a:extLst>
          </p:cNvPr>
          <p:cNvSpPr>
            <a:spLocks noGrp="1"/>
          </p:cNvSpPr>
          <p:nvPr>
            <p:ph type="title"/>
          </p:nvPr>
        </p:nvSpPr>
        <p:spPr/>
        <p:txBody>
          <a:bodyPr/>
          <a:lstStyle/>
          <a:p>
            <a:r>
              <a:rPr lang="en-PH" dirty="0"/>
              <a:t>Joshua 1:8 NKJV</a:t>
            </a:r>
            <a:endParaRPr lang="en-PH" dirty="0">
              <a:effectLst/>
            </a:endParaRPr>
          </a:p>
        </p:txBody>
      </p:sp>
      <p:sp>
        <p:nvSpPr>
          <p:cNvPr id="3" name="Content Placeholder 2">
            <a:extLst>
              <a:ext uri="{FF2B5EF4-FFF2-40B4-BE49-F238E27FC236}">
                <a16:creationId xmlns:a16="http://schemas.microsoft.com/office/drawing/2014/main" id="{6A5ABBAD-7931-30AC-7C81-7FF03A2A2A0C}"/>
              </a:ext>
            </a:extLst>
          </p:cNvPr>
          <p:cNvSpPr>
            <a:spLocks noGrp="1"/>
          </p:cNvSpPr>
          <p:nvPr>
            <p:ph idx="1"/>
          </p:nvPr>
        </p:nvSpPr>
        <p:spPr/>
        <p:txBody>
          <a:bodyPr>
            <a:normAutofit fontScale="92500" lnSpcReduction="10000"/>
          </a:bodyPr>
          <a:lstStyle/>
          <a:p>
            <a:pPr marL="0" indent="0">
              <a:buNone/>
            </a:pPr>
            <a:r>
              <a:rPr lang="en-PH" sz="3600" dirty="0"/>
              <a:t>This Book of the Law shall not depart from your mouth, but you shall meditate in it day and night, that you may observe to do according to all that is written in it. For then you will make your way </a:t>
            </a:r>
            <a:r>
              <a:rPr lang="en-PH" sz="3600" b="1" dirty="0"/>
              <a:t>prosperous</a:t>
            </a:r>
            <a:r>
              <a:rPr lang="en-PH" sz="3600" dirty="0"/>
              <a:t>, and then you will have </a:t>
            </a:r>
            <a:r>
              <a:rPr lang="en-PH" sz="3600" b="1" dirty="0"/>
              <a:t>good success</a:t>
            </a:r>
            <a:r>
              <a:rPr lang="en-PH" sz="3600" dirty="0"/>
              <a:t>.</a:t>
            </a:r>
            <a:endParaRPr lang="en-PH" sz="3600" dirty="0">
              <a:effectLst/>
            </a:endParaRPr>
          </a:p>
        </p:txBody>
      </p:sp>
    </p:spTree>
    <p:extLst>
      <p:ext uri="{BB962C8B-B14F-4D97-AF65-F5344CB8AC3E}">
        <p14:creationId xmlns:p14="http://schemas.microsoft.com/office/powerpoint/2010/main" val="1092097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9FF78-0170-8352-CCD9-FAC25EC297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0DE3D2-6F44-FBCD-6C4D-520625CF0557}"/>
              </a:ext>
            </a:extLst>
          </p:cNvPr>
          <p:cNvSpPr>
            <a:spLocks noGrp="1"/>
          </p:cNvSpPr>
          <p:nvPr>
            <p:ph type="ctrTitle"/>
          </p:nvPr>
        </p:nvSpPr>
        <p:spPr>
          <a:xfrm>
            <a:off x="1098115" y="2051538"/>
            <a:ext cx="9995770" cy="1668637"/>
          </a:xfrm>
        </p:spPr>
        <p:txBody>
          <a:bodyPr>
            <a:noAutofit/>
          </a:bodyPr>
          <a:lstStyle/>
          <a:p>
            <a:r>
              <a:rPr lang="he-IL" sz="11500" dirty="0"/>
              <a:t>צָלַח</a:t>
            </a:r>
            <a:endParaRPr lang="en-US" sz="11500" spc="300" dirty="0"/>
          </a:p>
        </p:txBody>
      </p:sp>
      <p:sp>
        <p:nvSpPr>
          <p:cNvPr id="3" name="Subtitle 2">
            <a:extLst>
              <a:ext uri="{FF2B5EF4-FFF2-40B4-BE49-F238E27FC236}">
                <a16:creationId xmlns:a16="http://schemas.microsoft.com/office/drawing/2014/main" id="{3DD35A50-CE6A-C496-30D7-EE271E5F95A0}"/>
              </a:ext>
            </a:extLst>
          </p:cNvPr>
          <p:cNvSpPr>
            <a:spLocks noGrp="1"/>
          </p:cNvSpPr>
          <p:nvPr>
            <p:ph type="subTitle" idx="1"/>
          </p:nvPr>
        </p:nvSpPr>
        <p:spPr>
          <a:xfrm>
            <a:off x="1524000" y="3720175"/>
            <a:ext cx="9144000" cy="481447"/>
          </a:xfrm>
        </p:spPr>
        <p:txBody>
          <a:bodyPr/>
          <a:lstStyle/>
          <a:p>
            <a:r>
              <a:rPr lang="en-PH" b="1" dirty="0" err="1"/>
              <a:t>Tsalakh</a:t>
            </a:r>
            <a:endParaRPr lang="en-PH" dirty="0"/>
          </a:p>
        </p:txBody>
      </p:sp>
    </p:spTree>
    <p:extLst>
      <p:ext uri="{BB962C8B-B14F-4D97-AF65-F5344CB8AC3E}">
        <p14:creationId xmlns:p14="http://schemas.microsoft.com/office/powerpoint/2010/main" val="576723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22D69-CFD9-D8C4-EDCC-A9DE471A2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21A4E3-B05D-244E-C0F0-29805AA28149}"/>
              </a:ext>
            </a:extLst>
          </p:cNvPr>
          <p:cNvSpPr>
            <a:spLocks noGrp="1"/>
          </p:cNvSpPr>
          <p:nvPr>
            <p:ph type="ctrTitle"/>
          </p:nvPr>
        </p:nvSpPr>
        <p:spPr>
          <a:xfrm>
            <a:off x="1098115" y="2051538"/>
            <a:ext cx="9995770" cy="1668637"/>
          </a:xfrm>
        </p:spPr>
        <p:txBody>
          <a:bodyPr>
            <a:noAutofit/>
          </a:bodyPr>
          <a:lstStyle/>
          <a:p>
            <a:r>
              <a:rPr lang="he-IL" sz="11500" dirty="0"/>
              <a:t>שָׂכַל</a:t>
            </a:r>
          </a:p>
        </p:txBody>
      </p:sp>
      <p:sp>
        <p:nvSpPr>
          <p:cNvPr id="3" name="Subtitle 2">
            <a:extLst>
              <a:ext uri="{FF2B5EF4-FFF2-40B4-BE49-F238E27FC236}">
                <a16:creationId xmlns:a16="http://schemas.microsoft.com/office/drawing/2014/main" id="{A5882FEB-6DEE-0170-DAF2-B1E791577478}"/>
              </a:ext>
            </a:extLst>
          </p:cNvPr>
          <p:cNvSpPr>
            <a:spLocks noGrp="1"/>
          </p:cNvSpPr>
          <p:nvPr>
            <p:ph type="subTitle" idx="1"/>
          </p:nvPr>
        </p:nvSpPr>
        <p:spPr>
          <a:xfrm>
            <a:off x="1524000" y="3720175"/>
            <a:ext cx="9144000" cy="481447"/>
          </a:xfrm>
        </p:spPr>
        <p:txBody>
          <a:bodyPr/>
          <a:lstStyle/>
          <a:p>
            <a:r>
              <a:rPr lang="en-PH" b="1" dirty="0"/>
              <a:t>Sakal</a:t>
            </a:r>
            <a:endParaRPr lang="en-PH" dirty="0"/>
          </a:p>
        </p:txBody>
      </p:sp>
    </p:spTree>
    <p:extLst>
      <p:ext uri="{BB962C8B-B14F-4D97-AF65-F5344CB8AC3E}">
        <p14:creationId xmlns:p14="http://schemas.microsoft.com/office/powerpoint/2010/main" val="3854733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CE27D-F2FD-FD63-6F77-C15180F5A8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7E079-9609-2092-323C-07C68693A098}"/>
              </a:ext>
            </a:extLst>
          </p:cNvPr>
          <p:cNvSpPr>
            <a:spLocks noGrp="1"/>
          </p:cNvSpPr>
          <p:nvPr>
            <p:ph type="title"/>
          </p:nvPr>
        </p:nvSpPr>
        <p:spPr/>
        <p:txBody>
          <a:bodyPr/>
          <a:lstStyle/>
          <a:p>
            <a:r>
              <a:rPr lang="en-PH" dirty="0"/>
              <a:t>God’s Assurances</a:t>
            </a:r>
            <a:endParaRPr lang="en-PH" dirty="0">
              <a:effectLst/>
            </a:endParaRPr>
          </a:p>
        </p:txBody>
      </p:sp>
      <p:sp>
        <p:nvSpPr>
          <p:cNvPr id="3" name="Content Placeholder 2">
            <a:extLst>
              <a:ext uri="{FF2B5EF4-FFF2-40B4-BE49-F238E27FC236}">
                <a16:creationId xmlns:a16="http://schemas.microsoft.com/office/drawing/2014/main" id="{B09B8F9F-F737-1611-A366-98C7A2391F21}"/>
              </a:ext>
            </a:extLst>
          </p:cNvPr>
          <p:cNvSpPr>
            <a:spLocks noGrp="1"/>
          </p:cNvSpPr>
          <p:nvPr>
            <p:ph idx="1"/>
          </p:nvPr>
        </p:nvSpPr>
        <p:spPr/>
        <p:txBody>
          <a:bodyPr>
            <a:normAutofit/>
          </a:bodyPr>
          <a:lstStyle/>
          <a:p>
            <a:r>
              <a:rPr lang="en-PH" sz="3600" dirty="0"/>
              <a:t>His promises are trustworthy.</a:t>
            </a:r>
          </a:p>
          <a:p>
            <a:r>
              <a:rPr lang="en-PH" sz="3600" dirty="0"/>
              <a:t>His presence is always near.</a:t>
            </a:r>
          </a:p>
          <a:p>
            <a:r>
              <a:rPr lang="en-PH" sz="3600" dirty="0"/>
              <a:t>His Word will give success.</a:t>
            </a:r>
          </a:p>
        </p:txBody>
      </p:sp>
    </p:spTree>
    <p:extLst>
      <p:ext uri="{BB962C8B-B14F-4D97-AF65-F5344CB8AC3E}">
        <p14:creationId xmlns:p14="http://schemas.microsoft.com/office/powerpoint/2010/main" val="1605711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393B5-A185-AF50-7353-B43A9B6F2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3B4E9C-186E-328A-F1EC-60C0AEBF34F0}"/>
              </a:ext>
            </a:extLst>
          </p:cNvPr>
          <p:cNvSpPr>
            <a:spLocks noGrp="1"/>
          </p:cNvSpPr>
          <p:nvPr>
            <p:ph type="title"/>
          </p:nvPr>
        </p:nvSpPr>
        <p:spPr/>
        <p:txBody>
          <a:bodyPr/>
          <a:lstStyle/>
          <a:p>
            <a:r>
              <a:rPr lang="en-PH" dirty="0"/>
              <a:t>Challenge</a:t>
            </a:r>
            <a:endParaRPr lang="en-PH" dirty="0">
              <a:effectLst/>
            </a:endParaRPr>
          </a:p>
        </p:txBody>
      </p:sp>
      <p:sp>
        <p:nvSpPr>
          <p:cNvPr id="3" name="Content Placeholder 2">
            <a:extLst>
              <a:ext uri="{FF2B5EF4-FFF2-40B4-BE49-F238E27FC236}">
                <a16:creationId xmlns:a16="http://schemas.microsoft.com/office/drawing/2014/main" id="{8584190C-80F6-58BA-B6D8-43E57BB22367}"/>
              </a:ext>
            </a:extLst>
          </p:cNvPr>
          <p:cNvSpPr>
            <a:spLocks noGrp="1"/>
          </p:cNvSpPr>
          <p:nvPr>
            <p:ph idx="1"/>
          </p:nvPr>
        </p:nvSpPr>
        <p:spPr/>
        <p:txBody>
          <a:bodyPr>
            <a:normAutofit/>
          </a:bodyPr>
          <a:lstStyle/>
          <a:p>
            <a:pPr marL="0" indent="0">
              <a:buNone/>
            </a:pPr>
            <a:r>
              <a:rPr lang="en-PH" sz="3600" b="1" dirty="0"/>
              <a:t>Find one person who needs to be reminded that God is always by his side.</a:t>
            </a:r>
            <a:r>
              <a:rPr lang="en-PH" sz="3600" dirty="0"/>
              <a:t> Show your love by doing one act of kindness. Share your testimony in next class session.</a:t>
            </a:r>
            <a:endParaRPr lang="en-PH" sz="3600" dirty="0">
              <a:effectLst/>
            </a:endParaRPr>
          </a:p>
        </p:txBody>
      </p:sp>
    </p:spTree>
    <p:extLst>
      <p:ext uri="{BB962C8B-B14F-4D97-AF65-F5344CB8AC3E}">
        <p14:creationId xmlns:p14="http://schemas.microsoft.com/office/powerpoint/2010/main" val="2409175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09A77-AC4D-A85C-73E1-A4AB002F84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AECE60-7589-DF48-B8AE-19F1D72D13BE}"/>
              </a:ext>
            </a:extLst>
          </p:cNvPr>
          <p:cNvSpPr>
            <a:spLocks noGrp="1"/>
          </p:cNvSpPr>
          <p:nvPr>
            <p:ph type="title"/>
          </p:nvPr>
        </p:nvSpPr>
        <p:spPr/>
        <p:txBody>
          <a:bodyPr/>
          <a:lstStyle/>
          <a:p>
            <a:r>
              <a:rPr lang="en-PH" dirty="0"/>
              <a:t>Discussion Questions</a:t>
            </a:r>
            <a:endParaRPr lang="en-PH" dirty="0">
              <a:effectLst/>
            </a:endParaRPr>
          </a:p>
        </p:txBody>
      </p:sp>
      <p:sp>
        <p:nvSpPr>
          <p:cNvPr id="3" name="Content Placeholder 2">
            <a:extLst>
              <a:ext uri="{FF2B5EF4-FFF2-40B4-BE49-F238E27FC236}">
                <a16:creationId xmlns:a16="http://schemas.microsoft.com/office/drawing/2014/main" id="{F9F53664-FE34-0985-292C-5E69AFE2215B}"/>
              </a:ext>
            </a:extLst>
          </p:cNvPr>
          <p:cNvSpPr>
            <a:spLocks noGrp="1"/>
          </p:cNvSpPr>
          <p:nvPr>
            <p:ph idx="1"/>
          </p:nvPr>
        </p:nvSpPr>
        <p:spPr/>
        <p:txBody>
          <a:bodyPr>
            <a:normAutofit fontScale="92500" lnSpcReduction="10000"/>
          </a:bodyPr>
          <a:lstStyle/>
          <a:p>
            <a:r>
              <a:rPr lang="en-PH" dirty="0"/>
              <a:t>Which of God’s three assurances to Joshua do you most need this week: His promises, His presence, or His Word?</a:t>
            </a:r>
          </a:p>
          <a:p>
            <a:r>
              <a:rPr lang="en-PH" dirty="0"/>
              <a:t>Who came to mind when you read the challenge to remind someone that God is with them?</a:t>
            </a:r>
          </a:p>
          <a:p>
            <a:r>
              <a:rPr lang="en-PH" dirty="0"/>
              <a:t>How comfortable are you telling others your success comes from obeying God’s Word? What makes that easy or hard?</a:t>
            </a:r>
          </a:p>
        </p:txBody>
      </p:sp>
    </p:spTree>
    <p:extLst>
      <p:ext uri="{BB962C8B-B14F-4D97-AF65-F5344CB8AC3E}">
        <p14:creationId xmlns:p14="http://schemas.microsoft.com/office/powerpoint/2010/main" val="38044252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5075</TotalTime>
  <Words>697</Words>
  <Application>Microsoft Macintosh PowerPoint</Application>
  <PresentationFormat>Widescreen</PresentationFormat>
  <Paragraphs>34</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Barlow</vt:lpstr>
      <vt:lpstr>Office Theme</vt:lpstr>
      <vt:lpstr>Recipe for Success</vt:lpstr>
      <vt:lpstr>Joshua 1:7 NKJV</vt:lpstr>
      <vt:lpstr>Joshua 1:2–3 NKJV</vt:lpstr>
      <vt:lpstr>SSL Tuesday, par. 3</vt:lpstr>
      <vt:lpstr>2 Corinthians 1:20 NKJV</vt:lpstr>
      <vt:lpstr>Joshua 1:6–7, 9 NKJV</vt:lpstr>
      <vt:lpstr>Joshua 1:6–7, 9 NKJV</vt:lpstr>
      <vt:lpstr>Exodus 3:11–12 NKJV</vt:lpstr>
      <vt:lpstr>Exodus 3:11–12 NKJV</vt:lpstr>
      <vt:lpstr>Joshua 1:8 NKJV</vt:lpstr>
      <vt:lpstr>צָלַח</vt:lpstr>
      <vt:lpstr>שָׂכַל</vt:lpstr>
      <vt:lpstr>God’s Assurances</vt:lpstr>
      <vt:lpstr>Challenge</vt:lpstr>
      <vt:lpstr>Discussion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Arnold Famini</dc:creator>
  <cp:lastModifiedBy>Arnold Famini</cp:lastModifiedBy>
  <cp:revision>56</cp:revision>
  <dcterms:created xsi:type="dcterms:W3CDTF">2024-04-30T23:31:26Z</dcterms:created>
  <dcterms:modified xsi:type="dcterms:W3CDTF">2025-10-04T04:11:14Z</dcterms:modified>
</cp:coreProperties>
</file>